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4" r:id="rId2"/>
    <p:sldId id="274" r:id="rId3"/>
    <p:sldId id="275" r:id="rId4"/>
    <p:sldId id="320" r:id="rId5"/>
    <p:sldId id="319" r:id="rId6"/>
    <p:sldId id="294" r:id="rId7"/>
    <p:sldId id="295" r:id="rId8"/>
    <p:sldId id="296" r:id="rId9"/>
    <p:sldId id="276" r:id="rId10"/>
    <p:sldId id="277" r:id="rId11"/>
    <p:sldId id="278" r:id="rId12"/>
    <p:sldId id="281" r:id="rId13"/>
    <p:sldId id="279" r:id="rId14"/>
    <p:sldId id="280" r:id="rId15"/>
    <p:sldId id="282" r:id="rId16"/>
    <p:sldId id="283" r:id="rId17"/>
    <p:sldId id="284" r:id="rId18"/>
    <p:sldId id="285" r:id="rId19"/>
    <p:sldId id="266" r:id="rId20"/>
    <p:sldId id="291" r:id="rId21"/>
    <p:sldId id="292" r:id="rId22"/>
    <p:sldId id="321" r:id="rId23"/>
    <p:sldId id="327" r:id="rId24"/>
    <p:sldId id="265" r:id="rId25"/>
    <p:sldId id="273" r:id="rId26"/>
    <p:sldId id="322" r:id="rId27"/>
    <p:sldId id="323" r:id="rId28"/>
    <p:sldId id="32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63300"/>
    <a:srgbClr val="FF0066"/>
    <a:srgbClr val="CC0066"/>
    <a:srgbClr val="00FFFF"/>
    <a:srgbClr val="FFCC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770" autoAdjust="0"/>
    <p:restoredTop sz="94660"/>
  </p:normalViewPr>
  <p:slideViewPr>
    <p:cSldViewPr>
      <p:cViewPr>
        <p:scale>
          <a:sx n="90" d="100"/>
          <a:sy n="90" d="100"/>
        </p:scale>
        <p:origin x="-70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64FB7-FE71-4F52-9835-B7FE3CF9C7FA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9BFB3-B778-46AF-8DED-D0C7E2AED1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9BFB3-B778-46AF-8DED-D0C7E2AED15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9BFB3-B778-46AF-8DED-D0C7E2AED15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4B5B8C-0B25-4DC0-932B-C59452B22DEC}" type="slidenum">
              <a:rPr lang="en-US" smtClean="0">
                <a:latin typeface="Arial" charset="0"/>
              </a:rPr>
              <a:pPr/>
              <a:t>19</a:t>
            </a:fld>
            <a:endParaRPr lang="en-US" smtClean="0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9BFB3-B778-46AF-8DED-D0C7E2AED15F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9BFB3-B778-46AF-8DED-D0C7E2AED15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image" Target="../media/image6.jpeg"/><Relationship Id="rId7" Type="http://schemas.openxmlformats.org/officeDocument/2006/relationships/image" Target="../media/image4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5000"/>
            <a:lum/>
          </a:blip>
          <a:srcRect/>
          <a:stretch>
            <a:fillRect l="-59000" t="-7000" r="-1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Grade 7 Social Studies Instruction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b="1" dirty="0" smtClean="0"/>
              <a:t>Overview of Content</a:t>
            </a:r>
          </a:p>
          <a:p>
            <a:r>
              <a:rPr lang="en-US" sz="4800" b="1" dirty="0" smtClean="0"/>
              <a:t>Use of TCI</a:t>
            </a:r>
          </a:p>
          <a:p>
            <a:r>
              <a:rPr lang="en-US" sz="4800" b="1" dirty="0" smtClean="0"/>
              <a:t>Use of Multiple Intelligences</a:t>
            </a:r>
          </a:p>
          <a:p>
            <a:r>
              <a:rPr lang="en-US" sz="4800" b="1" dirty="0" smtClean="0"/>
              <a:t>Group Projects in Grade 7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satlelite EH"/>
          <p:cNvPicPr>
            <a:picLocks noChangeAspect="1" noChangeArrowheads="1"/>
          </p:cNvPicPr>
          <p:nvPr/>
        </p:nvPicPr>
        <p:blipFill>
          <a:blip r:embed="rId2" cstate="print"/>
          <a:srcRect r="12930" b="24762"/>
          <a:stretch>
            <a:fillRect/>
          </a:stretch>
        </p:blipFill>
        <p:spPr bwMode="auto">
          <a:xfrm>
            <a:off x="0" y="-209550"/>
            <a:ext cx="9677400" cy="836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381000" y="-92075"/>
            <a:ext cx="662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u="sng">
                <a:solidFill>
                  <a:schemeClr val="bg1"/>
                </a:solidFill>
                <a:latin typeface="Comic Sans MS" pitchFamily="66" charset="0"/>
              </a:rPr>
              <a:t>Mesopotamian Resources:</a:t>
            </a:r>
            <a:r>
              <a:rPr lang="en-US" sz="400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572000" y="4648200"/>
            <a:ext cx="4495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  <a:latin typeface="Comic Sans MS" pitchFamily="66" charset="0"/>
              </a:rPr>
              <a:t>Nearby were the horse, dromedary &amp; donkey.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533400" y="1600200"/>
            <a:ext cx="632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Sheep, Goats, Pigs, Cattle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533400" y="762000"/>
            <a:ext cx="548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Wheat, Barley, Peas</a:t>
            </a:r>
            <a:endParaRPr lang="en-US" sz="400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-76200" y="2438400"/>
            <a:ext cx="9296400" cy="1958975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No other place on earth had          this many crucial ingredients to      the Agricultural Revolution!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8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8" grpId="0"/>
      <p:bldP spid="7179" grpId="0"/>
      <p:bldP spid="7180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0" name="Picture 10" descr="agama_lizard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810000"/>
            <a:ext cx="3352800" cy="22336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581400" y="381000"/>
            <a:ext cx="5257800" cy="2784475"/>
          </a:xfrm>
          <a:prstGeom prst="rect">
            <a:avLst/>
          </a:prstGeom>
          <a:gradFill rotWithShape="1">
            <a:gsLst>
              <a:gs pos="0">
                <a:srgbClr val="663300"/>
              </a:gs>
              <a:gs pos="100000">
                <a:srgbClr val="CC99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Not all animals are good candidates for domestication.</a:t>
            </a:r>
          </a:p>
        </p:txBody>
      </p:sp>
      <p:pic>
        <p:nvPicPr>
          <p:cNvPr id="25612" name="Picture 12" descr="CheetahRunning-SummerSafariImage"/>
          <p:cNvPicPr>
            <a:picLocks noChangeAspect="1" noChangeArrowheads="1"/>
          </p:cNvPicPr>
          <p:nvPr/>
        </p:nvPicPr>
        <p:blipFill>
          <a:blip r:embed="rId4" cstate="print"/>
          <a:srcRect t="12000"/>
          <a:stretch>
            <a:fillRect/>
          </a:stretch>
        </p:blipFill>
        <p:spPr bwMode="auto">
          <a:xfrm>
            <a:off x="381000" y="457200"/>
            <a:ext cx="2895600" cy="3352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8" name="Picture 8" descr="hippo display"/>
          <p:cNvPicPr>
            <a:picLocks noChangeAspect="1" noChangeArrowheads="1"/>
          </p:cNvPicPr>
          <p:nvPr/>
        </p:nvPicPr>
        <p:blipFill>
          <a:blip r:embed="rId5" cstate="print"/>
          <a:srcRect l="23334" t="5687" r="20667" b="3317"/>
          <a:stretch>
            <a:fillRect/>
          </a:stretch>
        </p:blipFill>
        <p:spPr bwMode="auto">
          <a:xfrm>
            <a:off x="304800" y="381000"/>
            <a:ext cx="3067050" cy="3505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13" name="Picture 13" descr="zebras runni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191000"/>
            <a:ext cx="3286125" cy="2190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4" name="Picture 4" descr="lion killing zebr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114800"/>
            <a:ext cx="3333750" cy="2286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14" name="Picture 14" descr="bumblebe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3505200"/>
            <a:ext cx="2133600" cy="1930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15" name="Picture 15" descr="silkwor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38600" y="3505200"/>
            <a:ext cx="2286000" cy="14684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16" name="Picture 16" descr="rabbit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38600" y="4953000"/>
            <a:ext cx="2254250" cy="14239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17" name="Picture 17" descr="guinea_pig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24600" y="4953000"/>
            <a:ext cx="2133600" cy="14208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5" name="Picture 5" descr="elephants together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810000" y="3276600"/>
            <a:ext cx="4876800" cy="32670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2362200" y="1447800"/>
            <a:ext cx="42672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Of the 148 herbivores over 100 pounds on earth, only 14 have ever been successfully domesticated.</a:t>
            </a:r>
          </a:p>
        </p:txBody>
      </p:sp>
      <p:pic>
        <p:nvPicPr>
          <p:cNvPr id="9221" name="Picture 5" descr="bactrian_camel"/>
          <p:cNvPicPr>
            <a:picLocks noChangeAspect="1" noChangeArrowheads="1"/>
          </p:cNvPicPr>
          <p:nvPr/>
        </p:nvPicPr>
        <p:blipFill>
          <a:blip r:embed="rId2" cstate="print"/>
          <a:srcRect b="21716"/>
          <a:stretch>
            <a:fillRect/>
          </a:stretch>
        </p:blipFill>
        <p:spPr bwMode="auto">
          <a:xfrm>
            <a:off x="5257800" y="3581400"/>
            <a:ext cx="1905000" cy="1447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3" name="Picture 7" descr="cow"/>
          <p:cNvPicPr>
            <a:picLocks noChangeAspect="1" noChangeArrowheads="1"/>
          </p:cNvPicPr>
          <p:nvPr/>
        </p:nvPicPr>
        <p:blipFill>
          <a:blip r:embed="rId3" cstate="print"/>
          <a:srcRect l="7692" r="3847"/>
          <a:stretch>
            <a:fillRect/>
          </a:stretch>
        </p:blipFill>
        <p:spPr bwMode="auto">
          <a:xfrm>
            <a:off x="1981200" y="2057400"/>
            <a:ext cx="1752600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6" name="Picture 10" descr="goat"/>
          <p:cNvPicPr>
            <a:picLocks noChangeAspect="1" noChangeArrowheads="1"/>
          </p:cNvPicPr>
          <p:nvPr/>
        </p:nvPicPr>
        <p:blipFill>
          <a:blip r:embed="rId4" cstate="print"/>
          <a:srcRect l="7692" r="3847"/>
          <a:stretch>
            <a:fillRect/>
          </a:stretch>
        </p:blipFill>
        <p:spPr bwMode="auto">
          <a:xfrm>
            <a:off x="1981200" y="3581400"/>
            <a:ext cx="1752600" cy="14859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7" name="Picture 11" descr="llama"/>
          <p:cNvPicPr>
            <a:picLocks noChangeAspect="1" noChangeArrowheads="1"/>
          </p:cNvPicPr>
          <p:nvPr/>
        </p:nvPicPr>
        <p:blipFill>
          <a:blip r:embed="rId5" cstate="print"/>
          <a:srcRect t="15384" b="7692"/>
          <a:stretch>
            <a:fillRect/>
          </a:stretch>
        </p:blipFill>
        <p:spPr bwMode="auto">
          <a:xfrm>
            <a:off x="6172200" y="5029200"/>
            <a:ext cx="1524000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8" name="Picture 12" descr="LaplandReindeer"/>
          <p:cNvPicPr>
            <a:picLocks noChangeAspect="1" noChangeArrowheads="1"/>
          </p:cNvPicPr>
          <p:nvPr/>
        </p:nvPicPr>
        <p:blipFill>
          <a:blip r:embed="rId6" cstate="print"/>
          <a:srcRect l="12834" t="4762" r="16579"/>
          <a:stretch>
            <a:fillRect/>
          </a:stretch>
        </p:blipFill>
        <p:spPr bwMode="auto">
          <a:xfrm>
            <a:off x="4495800" y="533400"/>
            <a:ext cx="1676400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9" name="Picture 13" descr="horse"/>
          <p:cNvPicPr>
            <a:picLocks noChangeAspect="1" noChangeArrowheads="1"/>
          </p:cNvPicPr>
          <p:nvPr/>
        </p:nvPicPr>
        <p:blipFill>
          <a:blip r:embed="rId7" cstate="print"/>
          <a:srcRect t="827"/>
          <a:stretch>
            <a:fillRect/>
          </a:stretch>
        </p:blipFill>
        <p:spPr bwMode="auto">
          <a:xfrm>
            <a:off x="1371600" y="533400"/>
            <a:ext cx="1535113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1" name="Picture 15" descr="pig"/>
          <p:cNvPicPr>
            <a:picLocks noChangeAspect="1" noChangeArrowheads="1"/>
          </p:cNvPicPr>
          <p:nvPr/>
        </p:nvPicPr>
        <p:blipFill>
          <a:blip r:embed="rId8" cstate="print"/>
          <a:srcRect t="8504" b="6465"/>
          <a:stretch>
            <a:fillRect/>
          </a:stretch>
        </p:blipFill>
        <p:spPr bwMode="auto">
          <a:xfrm>
            <a:off x="5257800" y="2057400"/>
            <a:ext cx="1905000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2" name="Picture 16" descr="sheep"/>
          <p:cNvPicPr>
            <a:picLocks noChangeAspect="1" noChangeArrowheads="1"/>
          </p:cNvPicPr>
          <p:nvPr/>
        </p:nvPicPr>
        <p:blipFill>
          <a:blip r:embed="rId9" cstate="print">
            <a:lum bright="12000" contrast="12000"/>
          </a:blip>
          <a:srcRect/>
          <a:stretch>
            <a:fillRect/>
          </a:stretch>
        </p:blipFill>
        <p:spPr bwMode="auto">
          <a:xfrm>
            <a:off x="3733800" y="2057400"/>
            <a:ext cx="1524000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4" name="Picture 18" descr="water buffalo"/>
          <p:cNvPicPr>
            <a:picLocks noChangeAspect="1" noChangeArrowheads="1"/>
          </p:cNvPicPr>
          <p:nvPr/>
        </p:nvPicPr>
        <p:blipFill>
          <a:blip r:embed="rId10" cstate="print"/>
          <a:srcRect r="15596"/>
          <a:stretch>
            <a:fillRect/>
          </a:stretch>
        </p:blipFill>
        <p:spPr bwMode="auto">
          <a:xfrm>
            <a:off x="4419600" y="5029200"/>
            <a:ext cx="1752600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6" name="Picture 20" descr="Mithan A"/>
          <p:cNvPicPr>
            <a:picLocks noChangeAspect="1" noChangeArrowheads="1"/>
          </p:cNvPicPr>
          <p:nvPr/>
        </p:nvPicPr>
        <p:blipFill>
          <a:blip r:embed="rId11" cstate="print"/>
          <a:srcRect l="2" t="14223" b="14667"/>
          <a:stretch>
            <a:fillRect/>
          </a:stretch>
        </p:blipFill>
        <p:spPr bwMode="auto">
          <a:xfrm>
            <a:off x="6172200" y="533400"/>
            <a:ext cx="1658938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7" name="Picture 21" descr="bali"/>
          <p:cNvPicPr>
            <a:picLocks noChangeAspect="1" noChangeArrowheads="1"/>
          </p:cNvPicPr>
          <p:nvPr/>
        </p:nvPicPr>
        <p:blipFill>
          <a:blip r:embed="rId12" cstate="print"/>
          <a:srcRect l="7384" t="7162" r="14633" b="11092"/>
          <a:stretch>
            <a:fillRect/>
          </a:stretch>
        </p:blipFill>
        <p:spPr bwMode="auto">
          <a:xfrm>
            <a:off x="2667000" y="5041900"/>
            <a:ext cx="1828800" cy="1511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8" name="Picture 22" descr="dromedary"/>
          <p:cNvPicPr>
            <a:picLocks noChangeAspect="1" noChangeArrowheads="1"/>
          </p:cNvPicPr>
          <p:nvPr/>
        </p:nvPicPr>
        <p:blipFill>
          <a:blip r:embed="rId13" cstate="print"/>
          <a:srcRect t="12000" r="9836" b="7997"/>
          <a:stretch>
            <a:fillRect/>
          </a:stretch>
        </p:blipFill>
        <p:spPr bwMode="auto">
          <a:xfrm>
            <a:off x="1270000" y="5029200"/>
            <a:ext cx="1397000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9" name="Picture 23" descr="donkey"/>
          <p:cNvPicPr>
            <a:picLocks noChangeAspect="1" noChangeArrowheads="1"/>
          </p:cNvPicPr>
          <p:nvPr/>
        </p:nvPicPr>
        <p:blipFill>
          <a:blip r:embed="rId14" cstate="print"/>
          <a:srcRect l="49998" t="11212" r="13635" b="42728"/>
          <a:stretch>
            <a:fillRect/>
          </a:stretch>
        </p:blipFill>
        <p:spPr bwMode="auto">
          <a:xfrm>
            <a:off x="3733800" y="3581400"/>
            <a:ext cx="1524000" cy="1447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40" name="Picture 24" descr="yak A"/>
          <p:cNvPicPr>
            <a:picLocks noChangeAspect="1" noChangeArrowheads="1"/>
          </p:cNvPicPr>
          <p:nvPr/>
        </p:nvPicPr>
        <p:blipFill>
          <a:blip r:embed="rId15" cstate="print"/>
          <a:srcRect b="9091"/>
          <a:stretch>
            <a:fillRect/>
          </a:stretch>
        </p:blipFill>
        <p:spPr bwMode="auto">
          <a:xfrm>
            <a:off x="2909888" y="533400"/>
            <a:ext cx="1585912" cy="1524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1066800" y="228600"/>
            <a:ext cx="7239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>
                <a:latin typeface="Comic Sans MS" pitchFamily="66" charset="0"/>
              </a:rPr>
              <a:t>12 of the 14 originated in Eurasia and only one originated in the Americas.</a:t>
            </a:r>
          </a:p>
        </p:txBody>
      </p:sp>
      <p:pic>
        <p:nvPicPr>
          <p:cNvPr id="13317" name="Picture 5" descr="llama"/>
          <p:cNvPicPr>
            <a:picLocks noChangeAspect="1" noChangeArrowheads="1"/>
          </p:cNvPicPr>
          <p:nvPr/>
        </p:nvPicPr>
        <p:blipFill>
          <a:blip r:embed="rId2" cstate="print"/>
          <a:srcRect t="15384" b="7692"/>
          <a:stretch>
            <a:fillRect/>
          </a:stretch>
        </p:blipFill>
        <p:spPr bwMode="auto">
          <a:xfrm>
            <a:off x="2590800" y="2341563"/>
            <a:ext cx="4267200" cy="41687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satlelite EH"/>
          <p:cNvPicPr>
            <a:picLocks noChangeAspect="1" noChangeArrowheads="1"/>
          </p:cNvPicPr>
          <p:nvPr/>
        </p:nvPicPr>
        <p:blipFill>
          <a:blip r:embed="rId2" cstate="print"/>
          <a:srcRect r="12930" b="24762"/>
          <a:stretch>
            <a:fillRect/>
          </a:stretch>
        </p:blipFill>
        <p:spPr bwMode="auto">
          <a:xfrm>
            <a:off x="0" y="-381000"/>
            <a:ext cx="9677400" cy="83629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2819400" y="30480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2667000" y="30480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>
            <a:off x="2743200" y="28956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2590800" y="28956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5410200" y="29718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8" name="Oval 10"/>
          <p:cNvSpPr>
            <a:spLocks noChangeArrowheads="1"/>
          </p:cNvSpPr>
          <p:nvPr/>
        </p:nvSpPr>
        <p:spPr bwMode="auto">
          <a:xfrm>
            <a:off x="5486400" y="23622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1524000" y="32004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0" name="Oval 12"/>
          <p:cNvSpPr>
            <a:spLocks noChangeArrowheads="1"/>
          </p:cNvSpPr>
          <p:nvPr/>
        </p:nvSpPr>
        <p:spPr bwMode="auto">
          <a:xfrm>
            <a:off x="2667000" y="24384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1" name="Oval 13"/>
          <p:cNvSpPr>
            <a:spLocks noChangeArrowheads="1"/>
          </p:cNvSpPr>
          <p:nvPr/>
        </p:nvSpPr>
        <p:spPr bwMode="auto">
          <a:xfrm>
            <a:off x="1752600" y="9906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2" name="Oval 14"/>
          <p:cNvSpPr>
            <a:spLocks noChangeArrowheads="1"/>
          </p:cNvSpPr>
          <p:nvPr/>
        </p:nvSpPr>
        <p:spPr bwMode="auto">
          <a:xfrm>
            <a:off x="2438400" y="35052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3" name="Oval 15"/>
          <p:cNvSpPr>
            <a:spLocks noChangeArrowheads="1"/>
          </p:cNvSpPr>
          <p:nvPr/>
        </p:nvSpPr>
        <p:spPr bwMode="auto">
          <a:xfrm>
            <a:off x="5715000" y="35814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4" name="Oval 16"/>
          <p:cNvSpPr>
            <a:spLocks noChangeArrowheads="1"/>
          </p:cNvSpPr>
          <p:nvPr/>
        </p:nvSpPr>
        <p:spPr bwMode="auto">
          <a:xfrm>
            <a:off x="6400800" y="36576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5" name="Oval 17"/>
          <p:cNvSpPr>
            <a:spLocks noChangeArrowheads="1"/>
          </p:cNvSpPr>
          <p:nvPr/>
        </p:nvSpPr>
        <p:spPr bwMode="auto">
          <a:xfrm>
            <a:off x="6248400" y="5029200"/>
            <a:ext cx="152400" cy="1524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-152400" y="5334000"/>
            <a:ext cx="9372600" cy="1104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It’s no wonder civilization begins in Mesopotamia!  It has the Geographic Luck!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2362200" y="1881188"/>
            <a:ext cx="2438400" cy="404812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Wheat, Barley, Peas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6934200" y="2590800"/>
            <a:ext cx="1524000" cy="40481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Rice, Millet </a:t>
            </a:r>
          </a:p>
        </p:txBody>
      </p:sp>
      <p:sp>
        <p:nvSpPr>
          <p:cNvPr id="17430" name="AutoShape 22"/>
          <p:cNvSpPr>
            <a:spLocks noChangeArrowheads="1"/>
          </p:cNvSpPr>
          <p:nvPr/>
        </p:nvSpPr>
        <p:spPr bwMode="auto">
          <a:xfrm rot="10800000">
            <a:off x="3048000" y="2362200"/>
            <a:ext cx="762000" cy="838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152400" y="4419600"/>
            <a:ext cx="1905000" cy="40481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Sorghum, Yams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3" grpId="0" animBg="1"/>
      <p:bldP spid="17424" grpId="0" animBg="1"/>
      <p:bldP spid="17425" grpId="0" animBg="1"/>
      <p:bldP spid="17426" grpId="0" animBg="1"/>
      <p:bldP spid="17427" grpId="0" animBg="1"/>
      <p:bldP spid="17428" grpId="0" animBg="1"/>
      <p:bldP spid="17430" grpId="0" animBg="1"/>
      <p:bldP spid="174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map"/>
          <p:cNvPicPr>
            <a:picLocks noChangeAspect="1" noChangeArrowheads="1"/>
          </p:cNvPicPr>
          <p:nvPr/>
        </p:nvPicPr>
        <p:blipFill>
          <a:blip r:embed="rId2" cstate="print"/>
          <a:srcRect l="60194"/>
          <a:stretch>
            <a:fillRect/>
          </a:stretch>
        </p:blipFill>
        <p:spPr bwMode="auto">
          <a:xfrm>
            <a:off x="1447800" y="-457200"/>
            <a:ext cx="6359525" cy="8001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411" name="Text Box 9"/>
          <p:cNvSpPr txBox="1">
            <a:spLocks noChangeArrowheads="1"/>
          </p:cNvSpPr>
          <p:nvPr/>
        </p:nvSpPr>
        <p:spPr bwMode="auto">
          <a:xfrm>
            <a:off x="381000" y="5638800"/>
            <a:ext cx="8382000" cy="800100"/>
          </a:xfrm>
          <a:prstGeom prst="rect">
            <a:avLst/>
          </a:prstGeom>
          <a:solidFill>
            <a:srgbClr val="CC99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omic Sans MS" pitchFamily="66" charset="0"/>
              </a:rPr>
              <a:t>Meanwhile, in the Americas…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438400" y="3200400"/>
            <a:ext cx="3200400" cy="1981200"/>
            <a:chOff x="1536" y="2016"/>
            <a:chExt cx="2016" cy="1248"/>
          </a:xfrm>
        </p:grpSpPr>
        <p:sp>
          <p:nvSpPr>
            <p:cNvPr id="17416" name="AutoShape 6"/>
            <p:cNvSpPr>
              <a:spLocks noChangeArrowheads="1"/>
            </p:cNvSpPr>
            <p:nvPr/>
          </p:nvSpPr>
          <p:spPr bwMode="auto">
            <a:xfrm>
              <a:off x="1536" y="2016"/>
              <a:ext cx="2016" cy="1248"/>
            </a:xfrm>
            <a:prstGeom prst="rightArrowCallout">
              <a:avLst>
                <a:gd name="adj1" fmla="val 25000"/>
                <a:gd name="adj2" fmla="val 25000"/>
                <a:gd name="adj3" fmla="val 26923"/>
                <a:gd name="adj4" fmla="val 66667"/>
              </a:avLst>
            </a:prstGeom>
            <a:solidFill>
              <a:srgbClr val="CC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7" name="Text Box 7"/>
            <p:cNvSpPr txBox="1">
              <a:spLocks noChangeArrowheads="1"/>
            </p:cNvSpPr>
            <p:nvPr/>
          </p:nvSpPr>
          <p:spPr bwMode="auto">
            <a:xfrm>
              <a:off x="1680" y="2304"/>
              <a:ext cx="1152" cy="748"/>
            </a:xfrm>
            <a:prstGeom prst="rect">
              <a:avLst/>
            </a:prstGeom>
            <a:solidFill>
              <a:srgbClr val="CC99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omic Sans MS" pitchFamily="66" charset="0"/>
                </a:rPr>
                <a:t>Llama, Beans, Guinea Pig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066800" y="1524000"/>
            <a:ext cx="3200400" cy="1981200"/>
            <a:chOff x="672" y="960"/>
            <a:chExt cx="2016" cy="1248"/>
          </a:xfrm>
        </p:grpSpPr>
        <p:sp>
          <p:nvSpPr>
            <p:cNvPr id="17414" name="AutoShape 5"/>
            <p:cNvSpPr>
              <a:spLocks noChangeArrowheads="1"/>
            </p:cNvSpPr>
            <p:nvPr/>
          </p:nvSpPr>
          <p:spPr bwMode="auto">
            <a:xfrm>
              <a:off x="672" y="960"/>
              <a:ext cx="2016" cy="1248"/>
            </a:xfrm>
            <a:prstGeom prst="rightArrowCallout">
              <a:avLst>
                <a:gd name="adj1" fmla="val 25000"/>
                <a:gd name="adj2" fmla="val 25000"/>
                <a:gd name="adj3" fmla="val 26923"/>
                <a:gd name="adj4" fmla="val 66667"/>
              </a:avLst>
            </a:prstGeom>
            <a:solidFill>
              <a:srgbClr val="FFCC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5" name="Text Box 8"/>
            <p:cNvSpPr txBox="1">
              <a:spLocks noChangeArrowheads="1"/>
            </p:cNvSpPr>
            <p:nvPr/>
          </p:nvSpPr>
          <p:spPr bwMode="auto">
            <a:xfrm>
              <a:off x="720" y="1200"/>
              <a:ext cx="1296" cy="756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omic Sans MS" pitchFamily="66" charset="0"/>
                </a:rPr>
                <a:t>Corn, Beans Tomatoes, Turkey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world-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485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33400" y="4953000"/>
            <a:ext cx="8153400" cy="14890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4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CONTINENTAL AXIS: East-West or North-South?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1143000" y="1295400"/>
            <a:ext cx="762000" cy="2895600"/>
          </a:xfrm>
          <a:prstGeom prst="downArrow">
            <a:avLst>
              <a:gd name="adj1" fmla="val 50000"/>
              <a:gd name="adj2" fmla="val 9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3886200" y="2133600"/>
            <a:ext cx="762000" cy="2209800"/>
          </a:xfrm>
          <a:prstGeom prst="downArrow">
            <a:avLst>
              <a:gd name="adj1" fmla="val 50000"/>
              <a:gd name="adj2" fmla="val 7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4876800" y="1066800"/>
            <a:ext cx="2819400" cy="762000"/>
          </a:xfrm>
          <a:prstGeom prst="leftArrow">
            <a:avLst>
              <a:gd name="adj1" fmla="val 50000"/>
              <a:gd name="adj2" fmla="val 9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8199" grpId="0" animBg="1"/>
      <p:bldP spid="82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8534400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The plants &amp; animals crucial to the successful development of civilization in Mesopotamia could also be successful anywhere along the same latitude across Eurasia.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The East-West orientation of Eurasia meant there was a lot of area that could become civilized.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2" name="Freeform 28"/>
          <p:cNvSpPr>
            <a:spLocks/>
          </p:cNvSpPr>
          <p:nvPr/>
        </p:nvSpPr>
        <p:spPr bwMode="auto">
          <a:xfrm>
            <a:off x="1760538" y="3243263"/>
            <a:ext cx="274637" cy="571500"/>
          </a:xfrm>
          <a:custGeom>
            <a:avLst/>
            <a:gdLst>
              <a:gd name="T0" fmla="*/ 2147483647 w 173"/>
              <a:gd name="T1" fmla="*/ 2147483647 h 360"/>
              <a:gd name="T2" fmla="*/ 2147483647 w 173"/>
              <a:gd name="T3" fmla="*/ 2147483647 h 360"/>
              <a:gd name="T4" fmla="*/ 2147483647 w 173"/>
              <a:gd name="T5" fmla="*/ 2147483647 h 360"/>
              <a:gd name="T6" fmla="*/ 2147483647 w 173"/>
              <a:gd name="T7" fmla="*/ 2147483647 h 360"/>
              <a:gd name="T8" fmla="*/ 2147483647 w 173"/>
              <a:gd name="T9" fmla="*/ 2147483647 h 360"/>
              <a:gd name="T10" fmla="*/ 2147483647 w 173"/>
              <a:gd name="T11" fmla="*/ 2147483647 h 360"/>
              <a:gd name="T12" fmla="*/ 2147483647 w 173"/>
              <a:gd name="T13" fmla="*/ 2147483647 h 360"/>
              <a:gd name="T14" fmla="*/ 2147483647 w 173"/>
              <a:gd name="T15" fmla="*/ 0 h 360"/>
              <a:gd name="T16" fmla="*/ 2147483647 w 173"/>
              <a:gd name="T17" fmla="*/ 2147483647 h 360"/>
              <a:gd name="T18" fmla="*/ 2147483647 w 173"/>
              <a:gd name="T19" fmla="*/ 2147483647 h 3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"/>
              <a:gd name="T31" fmla="*/ 0 h 360"/>
              <a:gd name="T32" fmla="*/ 173 w 173"/>
              <a:gd name="T33" fmla="*/ 360 h 36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" h="360">
                <a:moveTo>
                  <a:pt x="34" y="27"/>
                </a:moveTo>
                <a:cubicBezTo>
                  <a:pt x="54" y="128"/>
                  <a:pt x="35" y="92"/>
                  <a:pt x="70" y="144"/>
                </a:cubicBezTo>
                <a:cubicBezTo>
                  <a:pt x="73" y="159"/>
                  <a:pt x="74" y="175"/>
                  <a:pt x="79" y="189"/>
                </a:cubicBezTo>
                <a:cubicBezTo>
                  <a:pt x="83" y="199"/>
                  <a:pt x="95" y="205"/>
                  <a:pt x="97" y="216"/>
                </a:cubicBezTo>
                <a:cubicBezTo>
                  <a:pt x="104" y="245"/>
                  <a:pt x="99" y="277"/>
                  <a:pt x="106" y="306"/>
                </a:cubicBezTo>
                <a:cubicBezTo>
                  <a:pt x="111" y="326"/>
                  <a:pt x="127" y="341"/>
                  <a:pt x="133" y="360"/>
                </a:cubicBezTo>
                <a:cubicBezTo>
                  <a:pt x="171" y="246"/>
                  <a:pt x="150" y="325"/>
                  <a:pt x="160" y="117"/>
                </a:cubicBezTo>
                <a:cubicBezTo>
                  <a:pt x="151" y="33"/>
                  <a:pt x="173" y="15"/>
                  <a:pt x="97" y="0"/>
                </a:cubicBezTo>
                <a:cubicBezTo>
                  <a:pt x="82" y="3"/>
                  <a:pt x="66" y="4"/>
                  <a:pt x="52" y="9"/>
                </a:cubicBezTo>
                <a:cubicBezTo>
                  <a:pt x="0" y="29"/>
                  <a:pt x="21" y="27"/>
                  <a:pt x="34" y="27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3" name="Freeform 17"/>
          <p:cNvSpPr>
            <a:spLocks/>
          </p:cNvSpPr>
          <p:nvPr/>
        </p:nvSpPr>
        <p:spPr bwMode="auto">
          <a:xfrm>
            <a:off x="7229475" y="1981200"/>
            <a:ext cx="1200150" cy="1112838"/>
          </a:xfrm>
          <a:custGeom>
            <a:avLst/>
            <a:gdLst>
              <a:gd name="T0" fmla="*/ 2147483647 w 756"/>
              <a:gd name="T1" fmla="*/ 2147483647 h 701"/>
              <a:gd name="T2" fmla="*/ 2147483647 w 756"/>
              <a:gd name="T3" fmla="*/ 2147483647 h 701"/>
              <a:gd name="T4" fmla="*/ 2147483647 w 756"/>
              <a:gd name="T5" fmla="*/ 2147483647 h 701"/>
              <a:gd name="T6" fmla="*/ 2147483647 w 756"/>
              <a:gd name="T7" fmla="*/ 2147483647 h 701"/>
              <a:gd name="T8" fmla="*/ 2147483647 w 756"/>
              <a:gd name="T9" fmla="*/ 2147483647 h 701"/>
              <a:gd name="T10" fmla="*/ 2147483647 w 756"/>
              <a:gd name="T11" fmla="*/ 2147483647 h 701"/>
              <a:gd name="T12" fmla="*/ 2147483647 w 756"/>
              <a:gd name="T13" fmla="*/ 2147483647 h 701"/>
              <a:gd name="T14" fmla="*/ 2147483647 w 756"/>
              <a:gd name="T15" fmla="*/ 2147483647 h 701"/>
              <a:gd name="T16" fmla="*/ 2147483647 w 756"/>
              <a:gd name="T17" fmla="*/ 2147483647 h 701"/>
              <a:gd name="T18" fmla="*/ 2147483647 w 756"/>
              <a:gd name="T19" fmla="*/ 2147483647 h 701"/>
              <a:gd name="T20" fmla="*/ 2147483647 w 756"/>
              <a:gd name="T21" fmla="*/ 2147483647 h 701"/>
              <a:gd name="T22" fmla="*/ 2147483647 w 756"/>
              <a:gd name="T23" fmla="*/ 2147483647 h 701"/>
              <a:gd name="T24" fmla="*/ 2147483647 w 756"/>
              <a:gd name="T25" fmla="*/ 2147483647 h 701"/>
              <a:gd name="T26" fmla="*/ 2147483647 w 756"/>
              <a:gd name="T27" fmla="*/ 2147483647 h 701"/>
              <a:gd name="T28" fmla="*/ 2147483647 w 756"/>
              <a:gd name="T29" fmla="*/ 2147483647 h 701"/>
              <a:gd name="T30" fmla="*/ 2147483647 w 756"/>
              <a:gd name="T31" fmla="*/ 2147483647 h 701"/>
              <a:gd name="T32" fmla="*/ 2147483647 w 756"/>
              <a:gd name="T33" fmla="*/ 2147483647 h 701"/>
              <a:gd name="T34" fmla="*/ 2147483647 w 756"/>
              <a:gd name="T35" fmla="*/ 2147483647 h 701"/>
              <a:gd name="T36" fmla="*/ 2147483647 w 756"/>
              <a:gd name="T37" fmla="*/ 2147483647 h 701"/>
              <a:gd name="T38" fmla="*/ 2147483647 w 756"/>
              <a:gd name="T39" fmla="*/ 2147483647 h 701"/>
              <a:gd name="T40" fmla="*/ 2147483647 w 756"/>
              <a:gd name="T41" fmla="*/ 2147483647 h 701"/>
              <a:gd name="T42" fmla="*/ 2147483647 w 756"/>
              <a:gd name="T43" fmla="*/ 2147483647 h 701"/>
              <a:gd name="T44" fmla="*/ 2147483647 w 756"/>
              <a:gd name="T45" fmla="*/ 2147483647 h 701"/>
              <a:gd name="T46" fmla="*/ 2147483647 w 756"/>
              <a:gd name="T47" fmla="*/ 2147483647 h 701"/>
              <a:gd name="T48" fmla="*/ 2147483647 w 756"/>
              <a:gd name="T49" fmla="*/ 2147483647 h 701"/>
              <a:gd name="T50" fmla="*/ 2147483647 w 756"/>
              <a:gd name="T51" fmla="*/ 2147483647 h 701"/>
              <a:gd name="T52" fmla="*/ 2147483647 w 756"/>
              <a:gd name="T53" fmla="*/ 2147483647 h 701"/>
              <a:gd name="T54" fmla="*/ 2147483647 w 756"/>
              <a:gd name="T55" fmla="*/ 2147483647 h 701"/>
              <a:gd name="T56" fmla="*/ 2147483647 w 756"/>
              <a:gd name="T57" fmla="*/ 2147483647 h 701"/>
              <a:gd name="T58" fmla="*/ 2147483647 w 756"/>
              <a:gd name="T59" fmla="*/ 2147483647 h 70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56"/>
              <a:gd name="T91" fmla="*/ 0 h 701"/>
              <a:gd name="T92" fmla="*/ 756 w 756"/>
              <a:gd name="T93" fmla="*/ 701 h 70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56" h="701">
                <a:moveTo>
                  <a:pt x="81" y="624"/>
                </a:moveTo>
                <a:cubicBezTo>
                  <a:pt x="135" y="615"/>
                  <a:pt x="143" y="603"/>
                  <a:pt x="189" y="588"/>
                </a:cubicBezTo>
                <a:cubicBezTo>
                  <a:pt x="171" y="533"/>
                  <a:pt x="139" y="541"/>
                  <a:pt x="81" y="534"/>
                </a:cubicBezTo>
                <a:cubicBezTo>
                  <a:pt x="91" y="475"/>
                  <a:pt x="91" y="471"/>
                  <a:pt x="144" y="453"/>
                </a:cubicBezTo>
                <a:cubicBezTo>
                  <a:pt x="172" y="538"/>
                  <a:pt x="123" y="417"/>
                  <a:pt x="297" y="489"/>
                </a:cubicBezTo>
                <a:cubicBezTo>
                  <a:pt x="314" y="496"/>
                  <a:pt x="300" y="526"/>
                  <a:pt x="306" y="543"/>
                </a:cubicBezTo>
                <a:cubicBezTo>
                  <a:pt x="312" y="562"/>
                  <a:pt x="327" y="578"/>
                  <a:pt x="333" y="597"/>
                </a:cubicBezTo>
                <a:cubicBezTo>
                  <a:pt x="336" y="621"/>
                  <a:pt x="321" y="657"/>
                  <a:pt x="342" y="669"/>
                </a:cubicBezTo>
                <a:cubicBezTo>
                  <a:pt x="397" y="701"/>
                  <a:pt x="449" y="648"/>
                  <a:pt x="495" y="633"/>
                </a:cubicBezTo>
                <a:cubicBezTo>
                  <a:pt x="481" y="536"/>
                  <a:pt x="481" y="562"/>
                  <a:pt x="432" y="489"/>
                </a:cubicBezTo>
                <a:cubicBezTo>
                  <a:pt x="435" y="459"/>
                  <a:pt x="429" y="426"/>
                  <a:pt x="441" y="399"/>
                </a:cubicBezTo>
                <a:cubicBezTo>
                  <a:pt x="446" y="388"/>
                  <a:pt x="467" y="398"/>
                  <a:pt x="477" y="390"/>
                </a:cubicBezTo>
                <a:cubicBezTo>
                  <a:pt x="546" y="335"/>
                  <a:pt x="420" y="385"/>
                  <a:pt x="513" y="354"/>
                </a:cubicBezTo>
                <a:cubicBezTo>
                  <a:pt x="554" y="293"/>
                  <a:pt x="529" y="293"/>
                  <a:pt x="585" y="309"/>
                </a:cubicBezTo>
                <a:cubicBezTo>
                  <a:pt x="594" y="312"/>
                  <a:pt x="603" y="315"/>
                  <a:pt x="612" y="318"/>
                </a:cubicBezTo>
                <a:cubicBezTo>
                  <a:pt x="680" y="295"/>
                  <a:pt x="596" y="326"/>
                  <a:pt x="666" y="291"/>
                </a:cubicBezTo>
                <a:cubicBezTo>
                  <a:pt x="691" y="278"/>
                  <a:pt x="733" y="276"/>
                  <a:pt x="756" y="273"/>
                </a:cubicBezTo>
                <a:cubicBezTo>
                  <a:pt x="750" y="207"/>
                  <a:pt x="752" y="176"/>
                  <a:pt x="738" y="120"/>
                </a:cubicBezTo>
                <a:cubicBezTo>
                  <a:pt x="736" y="111"/>
                  <a:pt x="736" y="100"/>
                  <a:pt x="729" y="93"/>
                </a:cubicBezTo>
                <a:cubicBezTo>
                  <a:pt x="714" y="78"/>
                  <a:pt x="675" y="57"/>
                  <a:pt x="675" y="57"/>
                </a:cubicBezTo>
                <a:cubicBezTo>
                  <a:pt x="647" y="15"/>
                  <a:pt x="629" y="27"/>
                  <a:pt x="585" y="12"/>
                </a:cubicBezTo>
                <a:cubicBezTo>
                  <a:pt x="493" y="19"/>
                  <a:pt x="467" y="0"/>
                  <a:pt x="423" y="66"/>
                </a:cubicBezTo>
                <a:cubicBezTo>
                  <a:pt x="413" y="108"/>
                  <a:pt x="405" y="123"/>
                  <a:pt x="369" y="147"/>
                </a:cubicBezTo>
                <a:cubicBezTo>
                  <a:pt x="345" y="184"/>
                  <a:pt x="310" y="235"/>
                  <a:pt x="270" y="255"/>
                </a:cubicBezTo>
                <a:cubicBezTo>
                  <a:pt x="229" y="275"/>
                  <a:pt x="184" y="275"/>
                  <a:pt x="144" y="300"/>
                </a:cubicBezTo>
                <a:cubicBezTo>
                  <a:pt x="92" y="333"/>
                  <a:pt x="121" y="318"/>
                  <a:pt x="81" y="363"/>
                </a:cubicBezTo>
                <a:cubicBezTo>
                  <a:pt x="64" y="382"/>
                  <a:pt x="27" y="417"/>
                  <a:pt x="27" y="417"/>
                </a:cubicBezTo>
                <a:cubicBezTo>
                  <a:pt x="13" y="474"/>
                  <a:pt x="0" y="509"/>
                  <a:pt x="27" y="579"/>
                </a:cubicBezTo>
                <a:cubicBezTo>
                  <a:pt x="35" y="599"/>
                  <a:pt x="81" y="615"/>
                  <a:pt x="81" y="615"/>
                </a:cubicBezTo>
                <a:cubicBezTo>
                  <a:pt x="92" y="648"/>
                  <a:pt x="94" y="650"/>
                  <a:pt x="81" y="624"/>
                </a:cubicBezTo>
                <a:close/>
              </a:path>
            </a:pathLst>
          </a:cu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0484" name="Picture 2" descr="satlelite EH"/>
          <p:cNvPicPr>
            <a:picLocks noChangeAspect="1" noChangeArrowheads="1"/>
          </p:cNvPicPr>
          <p:nvPr/>
        </p:nvPicPr>
        <p:blipFill>
          <a:blip r:embed="rId3" cstate="print"/>
          <a:srcRect r="12930" b="24762"/>
          <a:stretch>
            <a:fillRect/>
          </a:stretch>
        </p:blipFill>
        <p:spPr bwMode="auto">
          <a:xfrm>
            <a:off x="0" y="-395288"/>
            <a:ext cx="9677400" cy="836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Freeform 4"/>
          <p:cNvSpPr>
            <a:spLocks/>
          </p:cNvSpPr>
          <p:nvPr/>
        </p:nvSpPr>
        <p:spPr bwMode="auto">
          <a:xfrm>
            <a:off x="2124075" y="2849563"/>
            <a:ext cx="1033463" cy="555625"/>
          </a:xfrm>
          <a:custGeom>
            <a:avLst/>
            <a:gdLst>
              <a:gd name="T0" fmla="*/ 2147483647 w 651"/>
              <a:gd name="T1" fmla="*/ 2147483647 h 350"/>
              <a:gd name="T2" fmla="*/ 2147483647 w 651"/>
              <a:gd name="T3" fmla="*/ 2147483647 h 350"/>
              <a:gd name="T4" fmla="*/ 2147483647 w 651"/>
              <a:gd name="T5" fmla="*/ 2147483647 h 350"/>
              <a:gd name="T6" fmla="*/ 2147483647 w 651"/>
              <a:gd name="T7" fmla="*/ 2147483647 h 350"/>
              <a:gd name="T8" fmla="*/ 2147483647 w 651"/>
              <a:gd name="T9" fmla="*/ 2147483647 h 350"/>
              <a:gd name="T10" fmla="*/ 2147483647 w 651"/>
              <a:gd name="T11" fmla="*/ 2147483647 h 350"/>
              <a:gd name="T12" fmla="*/ 2147483647 w 651"/>
              <a:gd name="T13" fmla="*/ 2147483647 h 350"/>
              <a:gd name="T14" fmla="*/ 2147483647 w 651"/>
              <a:gd name="T15" fmla="*/ 2147483647 h 350"/>
              <a:gd name="T16" fmla="*/ 2147483647 w 651"/>
              <a:gd name="T17" fmla="*/ 2147483647 h 350"/>
              <a:gd name="T18" fmla="*/ 2147483647 w 651"/>
              <a:gd name="T19" fmla="*/ 2147483647 h 350"/>
              <a:gd name="T20" fmla="*/ 2147483647 w 651"/>
              <a:gd name="T21" fmla="*/ 2147483647 h 350"/>
              <a:gd name="T22" fmla="*/ 2147483647 w 651"/>
              <a:gd name="T23" fmla="*/ 2147483647 h 350"/>
              <a:gd name="T24" fmla="*/ 2147483647 w 651"/>
              <a:gd name="T25" fmla="*/ 2147483647 h 350"/>
              <a:gd name="T26" fmla="*/ 2147483647 w 651"/>
              <a:gd name="T27" fmla="*/ 2147483647 h 350"/>
              <a:gd name="T28" fmla="*/ 2147483647 w 651"/>
              <a:gd name="T29" fmla="*/ 2147483647 h 350"/>
              <a:gd name="T30" fmla="*/ 2147483647 w 651"/>
              <a:gd name="T31" fmla="*/ 2147483647 h 350"/>
              <a:gd name="T32" fmla="*/ 2147483647 w 651"/>
              <a:gd name="T33" fmla="*/ 2147483647 h 350"/>
              <a:gd name="T34" fmla="*/ 2147483647 w 651"/>
              <a:gd name="T35" fmla="*/ 2147483647 h 350"/>
              <a:gd name="T36" fmla="*/ 2147483647 w 651"/>
              <a:gd name="T37" fmla="*/ 2147483647 h 350"/>
              <a:gd name="T38" fmla="*/ 2147483647 w 651"/>
              <a:gd name="T39" fmla="*/ 2147483647 h 350"/>
              <a:gd name="T40" fmla="*/ 2147483647 w 651"/>
              <a:gd name="T41" fmla="*/ 2147483647 h 350"/>
              <a:gd name="T42" fmla="*/ 2147483647 w 651"/>
              <a:gd name="T43" fmla="*/ 2147483647 h 350"/>
              <a:gd name="T44" fmla="*/ 2147483647 w 651"/>
              <a:gd name="T45" fmla="*/ 2147483647 h 3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51"/>
              <a:gd name="T70" fmla="*/ 0 h 350"/>
              <a:gd name="T71" fmla="*/ 651 w 651"/>
              <a:gd name="T72" fmla="*/ 350 h 3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51" h="350">
                <a:moveTo>
                  <a:pt x="651" y="329"/>
                </a:moveTo>
                <a:cubicBezTo>
                  <a:pt x="648" y="327"/>
                  <a:pt x="589" y="293"/>
                  <a:pt x="579" y="284"/>
                </a:cubicBezTo>
                <a:cubicBezTo>
                  <a:pt x="487" y="202"/>
                  <a:pt x="559" y="253"/>
                  <a:pt x="498" y="212"/>
                </a:cubicBezTo>
                <a:cubicBezTo>
                  <a:pt x="477" y="181"/>
                  <a:pt x="457" y="161"/>
                  <a:pt x="426" y="140"/>
                </a:cubicBezTo>
                <a:cubicBezTo>
                  <a:pt x="414" y="104"/>
                  <a:pt x="403" y="89"/>
                  <a:pt x="372" y="68"/>
                </a:cubicBezTo>
                <a:cubicBezTo>
                  <a:pt x="327" y="0"/>
                  <a:pt x="298" y="21"/>
                  <a:pt x="201" y="14"/>
                </a:cubicBezTo>
                <a:cubicBezTo>
                  <a:pt x="162" y="1"/>
                  <a:pt x="131" y="10"/>
                  <a:pt x="93" y="23"/>
                </a:cubicBezTo>
                <a:cubicBezTo>
                  <a:pt x="51" y="86"/>
                  <a:pt x="99" y="6"/>
                  <a:pt x="66" y="95"/>
                </a:cubicBezTo>
                <a:cubicBezTo>
                  <a:pt x="62" y="105"/>
                  <a:pt x="53" y="112"/>
                  <a:pt x="48" y="122"/>
                </a:cubicBezTo>
                <a:cubicBezTo>
                  <a:pt x="33" y="153"/>
                  <a:pt x="23" y="183"/>
                  <a:pt x="3" y="212"/>
                </a:cubicBezTo>
                <a:cubicBezTo>
                  <a:pt x="6" y="239"/>
                  <a:pt x="0" y="269"/>
                  <a:pt x="12" y="293"/>
                </a:cubicBezTo>
                <a:cubicBezTo>
                  <a:pt x="17" y="303"/>
                  <a:pt x="27" y="276"/>
                  <a:pt x="30" y="266"/>
                </a:cubicBezTo>
                <a:cubicBezTo>
                  <a:pt x="47" y="216"/>
                  <a:pt x="30" y="194"/>
                  <a:pt x="84" y="176"/>
                </a:cubicBezTo>
                <a:cubicBezTo>
                  <a:pt x="137" y="97"/>
                  <a:pt x="65" y="118"/>
                  <a:pt x="192" y="104"/>
                </a:cubicBezTo>
                <a:cubicBezTo>
                  <a:pt x="201" y="101"/>
                  <a:pt x="210" y="95"/>
                  <a:pt x="219" y="95"/>
                </a:cubicBezTo>
                <a:cubicBezTo>
                  <a:pt x="304" y="95"/>
                  <a:pt x="247" y="132"/>
                  <a:pt x="282" y="167"/>
                </a:cubicBezTo>
                <a:cubicBezTo>
                  <a:pt x="289" y="174"/>
                  <a:pt x="301" y="172"/>
                  <a:pt x="309" y="176"/>
                </a:cubicBezTo>
                <a:cubicBezTo>
                  <a:pt x="319" y="181"/>
                  <a:pt x="327" y="188"/>
                  <a:pt x="336" y="194"/>
                </a:cubicBezTo>
                <a:cubicBezTo>
                  <a:pt x="350" y="235"/>
                  <a:pt x="363" y="224"/>
                  <a:pt x="399" y="248"/>
                </a:cubicBezTo>
                <a:cubicBezTo>
                  <a:pt x="419" y="307"/>
                  <a:pt x="391" y="249"/>
                  <a:pt x="435" y="284"/>
                </a:cubicBezTo>
                <a:cubicBezTo>
                  <a:pt x="443" y="291"/>
                  <a:pt x="445" y="303"/>
                  <a:pt x="453" y="311"/>
                </a:cubicBezTo>
                <a:cubicBezTo>
                  <a:pt x="461" y="319"/>
                  <a:pt x="471" y="323"/>
                  <a:pt x="480" y="329"/>
                </a:cubicBezTo>
                <a:cubicBezTo>
                  <a:pt x="579" y="319"/>
                  <a:pt x="570" y="350"/>
                  <a:pt x="570" y="293"/>
                </a:cubicBez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Freeform 8"/>
          <p:cNvSpPr>
            <a:spLocks/>
          </p:cNvSpPr>
          <p:nvPr/>
        </p:nvSpPr>
        <p:spPr bwMode="auto">
          <a:xfrm>
            <a:off x="455613" y="2220913"/>
            <a:ext cx="673100" cy="650875"/>
          </a:xfrm>
          <a:custGeom>
            <a:avLst/>
            <a:gdLst>
              <a:gd name="T0" fmla="*/ 2147483647 w 424"/>
              <a:gd name="T1" fmla="*/ 2147483647 h 410"/>
              <a:gd name="T2" fmla="*/ 2147483647 w 424"/>
              <a:gd name="T3" fmla="*/ 2147483647 h 410"/>
              <a:gd name="T4" fmla="*/ 2147483647 w 424"/>
              <a:gd name="T5" fmla="*/ 2147483647 h 410"/>
              <a:gd name="T6" fmla="*/ 2147483647 w 424"/>
              <a:gd name="T7" fmla="*/ 2147483647 h 410"/>
              <a:gd name="T8" fmla="*/ 2147483647 w 424"/>
              <a:gd name="T9" fmla="*/ 2147483647 h 410"/>
              <a:gd name="T10" fmla="*/ 2147483647 w 424"/>
              <a:gd name="T11" fmla="*/ 2147483647 h 410"/>
              <a:gd name="T12" fmla="*/ 2147483647 w 424"/>
              <a:gd name="T13" fmla="*/ 2147483647 h 410"/>
              <a:gd name="T14" fmla="*/ 2147483647 w 424"/>
              <a:gd name="T15" fmla="*/ 2147483647 h 410"/>
              <a:gd name="T16" fmla="*/ 2147483647 w 424"/>
              <a:gd name="T17" fmla="*/ 2147483647 h 410"/>
              <a:gd name="T18" fmla="*/ 2147483647 w 424"/>
              <a:gd name="T19" fmla="*/ 2147483647 h 410"/>
              <a:gd name="T20" fmla="*/ 2147483647 w 424"/>
              <a:gd name="T21" fmla="*/ 2147483647 h 410"/>
              <a:gd name="T22" fmla="*/ 2147483647 w 424"/>
              <a:gd name="T23" fmla="*/ 2147483647 h 410"/>
              <a:gd name="T24" fmla="*/ 2147483647 w 424"/>
              <a:gd name="T25" fmla="*/ 2147483647 h 410"/>
              <a:gd name="T26" fmla="*/ 2147483647 w 424"/>
              <a:gd name="T27" fmla="*/ 2147483647 h 410"/>
              <a:gd name="T28" fmla="*/ 2147483647 w 424"/>
              <a:gd name="T29" fmla="*/ 2147483647 h 410"/>
              <a:gd name="T30" fmla="*/ 2147483647 w 424"/>
              <a:gd name="T31" fmla="*/ 2147483647 h 410"/>
              <a:gd name="T32" fmla="*/ 2147483647 w 424"/>
              <a:gd name="T33" fmla="*/ 2147483647 h 410"/>
              <a:gd name="T34" fmla="*/ 2147483647 w 424"/>
              <a:gd name="T35" fmla="*/ 2147483647 h 410"/>
              <a:gd name="T36" fmla="*/ 2147483647 w 424"/>
              <a:gd name="T37" fmla="*/ 2147483647 h 410"/>
              <a:gd name="T38" fmla="*/ 2147483647 w 424"/>
              <a:gd name="T39" fmla="*/ 2147483647 h 4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24"/>
              <a:gd name="T61" fmla="*/ 0 h 410"/>
              <a:gd name="T62" fmla="*/ 424 w 424"/>
              <a:gd name="T63" fmla="*/ 410 h 4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24" h="410">
                <a:moveTo>
                  <a:pt x="307" y="410"/>
                </a:moveTo>
                <a:cubicBezTo>
                  <a:pt x="322" y="407"/>
                  <a:pt x="339" y="409"/>
                  <a:pt x="352" y="401"/>
                </a:cubicBezTo>
                <a:cubicBezTo>
                  <a:pt x="378" y="386"/>
                  <a:pt x="359" y="327"/>
                  <a:pt x="388" y="320"/>
                </a:cubicBezTo>
                <a:cubicBezTo>
                  <a:pt x="400" y="317"/>
                  <a:pt x="412" y="314"/>
                  <a:pt x="424" y="311"/>
                </a:cubicBezTo>
                <a:cubicBezTo>
                  <a:pt x="421" y="302"/>
                  <a:pt x="422" y="291"/>
                  <a:pt x="415" y="284"/>
                </a:cubicBezTo>
                <a:cubicBezTo>
                  <a:pt x="408" y="277"/>
                  <a:pt x="396" y="280"/>
                  <a:pt x="388" y="275"/>
                </a:cubicBezTo>
                <a:cubicBezTo>
                  <a:pt x="369" y="264"/>
                  <a:pt x="352" y="251"/>
                  <a:pt x="334" y="239"/>
                </a:cubicBezTo>
                <a:cubicBezTo>
                  <a:pt x="325" y="233"/>
                  <a:pt x="316" y="227"/>
                  <a:pt x="307" y="221"/>
                </a:cubicBezTo>
                <a:cubicBezTo>
                  <a:pt x="298" y="215"/>
                  <a:pt x="280" y="203"/>
                  <a:pt x="280" y="203"/>
                </a:cubicBezTo>
                <a:cubicBezTo>
                  <a:pt x="274" y="194"/>
                  <a:pt x="270" y="183"/>
                  <a:pt x="262" y="176"/>
                </a:cubicBezTo>
                <a:cubicBezTo>
                  <a:pt x="246" y="162"/>
                  <a:pt x="208" y="140"/>
                  <a:pt x="208" y="140"/>
                </a:cubicBezTo>
                <a:cubicBezTo>
                  <a:pt x="205" y="131"/>
                  <a:pt x="201" y="122"/>
                  <a:pt x="199" y="113"/>
                </a:cubicBezTo>
                <a:cubicBezTo>
                  <a:pt x="178" y="0"/>
                  <a:pt x="225" y="38"/>
                  <a:pt x="64" y="50"/>
                </a:cubicBezTo>
                <a:cubicBezTo>
                  <a:pt x="33" y="60"/>
                  <a:pt x="0" y="61"/>
                  <a:pt x="46" y="122"/>
                </a:cubicBezTo>
                <a:cubicBezTo>
                  <a:pt x="55" y="134"/>
                  <a:pt x="76" y="128"/>
                  <a:pt x="91" y="131"/>
                </a:cubicBezTo>
                <a:cubicBezTo>
                  <a:pt x="110" y="188"/>
                  <a:pt x="144" y="203"/>
                  <a:pt x="199" y="221"/>
                </a:cubicBezTo>
                <a:cubicBezTo>
                  <a:pt x="216" y="305"/>
                  <a:pt x="188" y="238"/>
                  <a:pt x="262" y="275"/>
                </a:cubicBezTo>
                <a:cubicBezTo>
                  <a:pt x="272" y="280"/>
                  <a:pt x="271" y="296"/>
                  <a:pt x="280" y="302"/>
                </a:cubicBezTo>
                <a:cubicBezTo>
                  <a:pt x="290" y="309"/>
                  <a:pt x="304" y="308"/>
                  <a:pt x="316" y="311"/>
                </a:cubicBezTo>
                <a:cubicBezTo>
                  <a:pt x="307" y="404"/>
                  <a:pt x="307" y="371"/>
                  <a:pt x="307" y="41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4043363" y="3124200"/>
            <a:ext cx="481012" cy="719138"/>
          </a:xfrm>
          <a:custGeom>
            <a:avLst/>
            <a:gdLst>
              <a:gd name="T0" fmla="*/ 2147483647 w 303"/>
              <a:gd name="T1" fmla="*/ 2147483647 h 453"/>
              <a:gd name="T2" fmla="*/ 2147483647 w 303"/>
              <a:gd name="T3" fmla="*/ 2147483647 h 453"/>
              <a:gd name="T4" fmla="*/ 2147483647 w 303"/>
              <a:gd name="T5" fmla="*/ 2147483647 h 453"/>
              <a:gd name="T6" fmla="*/ 2147483647 w 303"/>
              <a:gd name="T7" fmla="*/ 2147483647 h 453"/>
              <a:gd name="T8" fmla="*/ 2147483647 w 303"/>
              <a:gd name="T9" fmla="*/ 2147483647 h 453"/>
              <a:gd name="T10" fmla="*/ 2147483647 w 303"/>
              <a:gd name="T11" fmla="*/ 2147483647 h 453"/>
              <a:gd name="T12" fmla="*/ 2147483647 w 303"/>
              <a:gd name="T13" fmla="*/ 2147483647 h 453"/>
              <a:gd name="T14" fmla="*/ 2147483647 w 303"/>
              <a:gd name="T15" fmla="*/ 2147483647 h 453"/>
              <a:gd name="T16" fmla="*/ 2147483647 w 303"/>
              <a:gd name="T17" fmla="*/ 2147483647 h 453"/>
              <a:gd name="T18" fmla="*/ 2147483647 w 303"/>
              <a:gd name="T19" fmla="*/ 2147483647 h 453"/>
              <a:gd name="T20" fmla="*/ 0 w 303"/>
              <a:gd name="T21" fmla="*/ 2147483647 h 453"/>
              <a:gd name="T22" fmla="*/ 2147483647 w 303"/>
              <a:gd name="T23" fmla="*/ 2147483647 h 453"/>
              <a:gd name="T24" fmla="*/ 2147483647 w 303"/>
              <a:gd name="T25" fmla="*/ 2147483647 h 453"/>
              <a:gd name="T26" fmla="*/ 2147483647 w 303"/>
              <a:gd name="T27" fmla="*/ 2147483647 h 453"/>
              <a:gd name="T28" fmla="*/ 2147483647 w 303"/>
              <a:gd name="T29" fmla="*/ 2147483647 h 45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03"/>
              <a:gd name="T46" fmla="*/ 0 h 453"/>
              <a:gd name="T47" fmla="*/ 303 w 303"/>
              <a:gd name="T48" fmla="*/ 453 h 45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03" h="453">
                <a:moveTo>
                  <a:pt x="135" y="453"/>
                </a:moveTo>
                <a:cubicBezTo>
                  <a:pt x="142" y="363"/>
                  <a:pt x="131" y="280"/>
                  <a:pt x="216" y="237"/>
                </a:cubicBezTo>
                <a:cubicBezTo>
                  <a:pt x="222" y="228"/>
                  <a:pt x="226" y="217"/>
                  <a:pt x="234" y="210"/>
                </a:cubicBezTo>
                <a:cubicBezTo>
                  <a:pt x="250" y="196"/>
                  <a:pt x="288" y="174"/>
                  <a:pt x="288" y="174"/>
                </a:cubicBezTo>
                <a:cubicBezTo>
                  <a:pt x="291" y="165"/>
                  <a:pt x="297" y="156"/>
                  <a:pt x="297" y="147"/>
                </a:cubicBezTo>
                <a:cubicBezTo>
                  <a:pt x="297" y="102"/>
                  <a:pt x="303" y="54"/>
                  <a:pt x="288" y="12"/>
                </a:cubicBezTo>
                <a:cubicBezTo>
                  <a:pt x="284" y="0"/>
                  <a:pt x="264" y="17"/>
                  <a:pt x="252" y="21"/>
                </a:cubicBezTo>
                <a:cubicBezTo>
                  <a:pt x="211" y="33"/>
                  <a:pt x="183" y="53"/>
                  <a:pt x="144" y="66"/>
                </a:cubicBezTo>
                <a:cubicBezTo>
                  <a:pt x="120" y="102"/>
                  <a:pt x="107" y="96"/>
                  <a:pt x="72" y="120"/>
                </a:cubicBezTo>
                <a:cubicBezTo>
                  <a:pt x="59" y="159"/>
                  <a:pt x="34" y="191"/>
                  <a:pt x="18" y="228"/>
                </a:cubicBezTo>
                <a:cubicBezTo>
                  <a:pt x="10" y="245"/>
                  <a:pt x="0" y="282"/>
                  <a:pt x="0" y="282"/>
                </a:cubicBezTo>
                <a:cubicBezTo>
                  <a:pt x="9" y="288"/>
                  <a:pt x="17" y="295"/>
                  <a:pt x="27" y="300"/>
                </a:cubicBezTo>
                <a:cubicBezTo>
                  <a:pt x="35" y="304"/>
                  <a:pt x="48" y="301"/>
                  <a:pt x="54" y="309"/>
                </a:cubicBezTo>
                <a:cubicBezTo>
                  <a:pt x="106" y="382"/>
                  <a:pt x="34" y="353"/>
                  <a:pt x="108" y="372"/>
                </a:cubicBezTo>
                <a:cubicBezTo>
                  <a:pt x="117" y="399"/>
                  <a:pt x="126" y="426"/>
                  <a:pt x="135" y="453"/>
                </a:cubicBezTo>
                <a:close/>
              </a:path>
            </a:pathLst>
          </a:cu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0" name="Freeform 26"/>
          <p:cNvSpPr>
            <a:spLocks/>
          </p:cNvSpPr>
          <p:nvPr/>
        </p:nvSpPr>
        <p:spPr bwMode="auto">
          <a:xfrm>
            <a:off x="1185863" y="2560638"/>
            <a:ext cx="319087" cy="354012"/>
          </a:xfrm>
          <a:custGeom>
            <a:avLst/>
            <a:gdLst>
              <a:gd name="T0" fmla="*/ 2147483647 w 201"/>
              <a:gd name="T1" fmla="*/ 2147483647 h 223"/>
              <a:gd name="T2" fmla="*/ 2147483647 w 201"/>
              <a:gd name="T3" fmla="*/ 2147483647 h 223"/>
              <a:gd name="T4" fmla="*/ 2147483647 w 201"/>
              <a:gd name="T5" fmla="*/ 2147483647 h 223"/>
              <a:gd name="T6" fmla="*/ 2147483647 w 201"/>
              <a:gd name="T7" fmla="*/ 2147483647 h 223"/>
              <a:gd name="T8" fmla="*/ 2147483647 w 201"/>
              <a:gd name="T9" fmla="*/ 2147483647 h 223"/>
              <a:gd name="T10" fmla="*/ 0 w 201"/>
              <a:gd name="T11" fmla="*/ 2147483647 h 223"/>
              <a:gd name="T12" fmla="*/ 2147483647 w 201"/>
              <a:gd name="T13" fmla="*/ 2147483647 h 223"/>
              <a:gd name="T14" fmla="*/ 2147483647 w 201"/>
              <a:gd name="T15" fmla="*/ 2147483647 h 223"/>
              <a:gd name="T16" fmla="*/ 2147483647 w 201"/>
              <a:gd name="T17" fmla="*/ 2147483647 h 223"/>
              <a:gd name="T18" fmla="*/ 2147483647 w 201"/>
              <a:gd name="T19" fmla="*/ 2147483647 h 2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1"/>
              <a:gd name="T31" fmla="*/ 0 h 223"/>
              <a:gd name="T32" fmla="*/ 201 w 201"/>
              <a:gd name="T33" fmla="*/ 223 h 2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1" h="223">
                <a:moveTo>
                  <a:pt x="135" y="223"/>
                </a:moveTo>
                <a:cubicBezTo>
                  <a:pt x="161" y="206"/>
                  <a:pt x="201" y="180"/>
                  <a:pt x="171" y="142"/>
                </a:cubicBezTo>
                <a:cubicBezTo>
                  <a:pt x="165" y="135"/>
                  <a:pt x="153" y="136"/>
                  <a:pt x="144" y="133"/>
                </a:cubicBezTo>
                <a:cubicBezTo>
                  <a:pt x="165" y="69"/>
                  <a:pt x="151" y="95"/>
                  <a:pt x="180" y="52"/>
                </a:cubicBezTo>
                <a:cubicBezTo>
                  <a:pt x="146" y="0"/>
                  <a:pt x="137" y="7"/>
                  <a:pt x="72" y="16"/>
                </a:cubicBezTo>
                <a:cubicBezTo>
                  <a:pt x="8" y="37"/>
                  <a:pt x="29" y="18"/>
                  <a:pt x="0" y="61"/>
                </a:cubicBezTo>
                <a:cubicBezTo>
                  <a:pt x="3" y="76"/>
                  <a:pt x="1" y="93"/>
                  <a:pt x="9" y="106"/>
                </a:cubicBezTo>
                <a:cubicBezTo>
                  <a:pt x="14" y="114"/>
                  <a:pt x="30" y="107"/>
                  <a:pt x="36" y="115"/>
                </a:cubicBezTo>
                <a:cubicBezTo>
                  <a:pt x="47" y="130"/>
                  <a:pt x="48" y="151"/>
                  <a:pt x="54" y="169"/>
                </a:cubicBezTo>
                <a:cubicBezTo>
                  <a:pt x="61" y="191"/>
                  <a:pt x="135" y="207"/>
                  <a:pt x="135" y="223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6" name="Freeform 32"/>
          <p:cNvSpPr>
            <a:spLocks/>
          </p:cNvSpPr>
          <p:nvPr/>
        </p:nvSpPr>
        <p:spPr bwMode="auto">
          <a:xfrm>
            <a:off x="1660525" y="3270250"/>
            <a:ext cx="431800" cy="573088"/>
          </a:xfrm>
          <a:custGeom>
            <a:avLst/>
            <a:gdLst>
              <a:gd name="T0" fmla="*/ 2147483647 w 272"/>
              <a:gd name="T1" fmla="*/ 2147483647 h 361"/>
              <a:gd name="T2" fmla="*/ 2147483647 w 272"/>
              <a:gd name="T3" fmla="*/ 2147483647 h 361"/>
              <a:gd name="T4" fmla="*/ 2147483647 w 272"/>
              <a:gd name="T5" fmla="*/ 2147483647 h 361"/>
              <a:gd name="T6" fmla="*/ 2147483647 w 272"/>
              <a:gd name="T7" fmla="*/ 2147483647 h 361"/>
              <a:gd name="T8" fmla="*/ 2147483647 w 272"/>
              <a:gd name="T9" fmla="*/ 2147483647 h 361"/>
              <a:gd name="T10" fmla="*/ 2147483647 w 272"/>
              <a:gd name="T11" fmla="*/ 2147483647 h 361"/>
              <a:gd name="T12" fmla="*/ 2147483647 w 272"/>
              <a:gd name="T13" fmla="*/ 2147483647 h 361"/>
              <a:gd name="T14" fmla="*/ 2147483647 w 272"/>
              <a:gd name="T15" fmla="*/ 2147483647 h 361"/>
              <a:gd name="T16" fmla="*/ 2147483647 w 272"/>
              <a:gd name="T17" fmla="*/ 2147483647 h 361"/>
              <a:gd name="T18" fmla="*/ 2147483647 w 272"/>
              <a:gd name="T19" fmla="*/ 2147483647 h 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2"/>
              <a:gd name="T31" fmla="*/ 0 h 361"/>
              <a:gd name="T32" fmla="*/ 272 w 272"/>
              <a:gd name="T33" fmla="*/ 361 h 3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2" h="361">
                <a:moveTo>
                  <a:pt x="25" y="19"/>
                </a:moveTo>
                <a:cubicBezTo>
                  <a:pt x="36" y="95"/>
                  <a:pt x="58" y="170"/>
                  <a:pt x="79" y="244"/>
                </a:cubicBezTo>
                <a:cubicBezTo>
                  <a:pt x="81" y="249"/>
                  <a:pt x="92" y="299"/>
                  <a:pt x="97" y="307"/>
                </a:cubicBezTo>
                <a:cubicBezTo>
                  <a:pt x="110" y="326"/>
                  <a:pt x="129" y="342"/>
                  <a:pt x="142" y="361"/>
                </a:cubicBezTo>
                <a:cubicBezTo>
                  <a:pt x="188" y="292"/>
                  <a:pt x="138" y="241"/>
                  <a:pt x="214" y="190"/>
                </a:cubicBezTo>
                <a:cubicBezTo>
                  <a:pt x="233" y="133"/>
                  <a:pt x="272" y="0"/>
                  <a:pt x="187" y="28"/>
                </a:cubicBezTo>
                <a:cubicBezTo>
                  <a:pt x="142" y="22"/>
                  <a:pt x="103" y="15"/>
                  <a:pt x="61" y="1"/>
                </a:cubicBezTo>
                <a:cubicBezTo>
                  <a:pt x="46" y="4"/>
                  <a:pt x="29" y="2"/>
                  <a:pt x="16" y="10"/>
                </a:cubicBezTo>
                <a:cubicBezTo>
                  <a:pt x="8" y="15"/>
                  <a:pt x="0" y="30"/>
                  <a:pt x="7" y="37"/>
                </a:cubicBezTo>
                <a:cubicBezTo>
                  <a:pt x="13" y="43"/>
                  <a:pt x="19" y="25"/>
                  <a:pt x="25" y="19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1" name="Freeform 27"/>
          <p:cNvSpPr>
            <a:spLocks/>
          </p:cNvSpPr>
          <p:nvPr/>
        </p:nvSpPr>
        <p:spPr bwMode="auto">
          <a:xfrm>
            <a:off x="1219200" y="2514600"/>
            <a:ext cx="3276600" cy="1371600"/>
          </a:xfrm>
          <a:custGeom>
            <a:avLst/>
            <a:gdLst>
              <a:gd name="T0" fmla="*/ 2147483647 w 1992"/>
              <a:gd name="T1" fmla="*/ 2147483647 h 774"/>
              <a:gd name="T2" fmla="*/ 2147483647 w 1992"/>
              <a:gd name="T3" fmla="*/ 2147483647 h 774"/>
              <a:gd name="T4" fmla="*/ 2147483647 w 1992"/>
              <a:gd name="T5" fmla="*/ 2147483647 h 774"/>
              <a:gd name="T6" fmla="*/ 2147483647 w 1992"/>
              <a:gd name="T7" fmla="*/ 2147483647 h 774"/>
              <a:gd name="T8" fmla="*/ 2147483647 w 1992"/>
              <a:gd name="T9" fmla="*/ 2147483647 h 774"/>
              <a:gd name="T10" fmla="*/ 2147483647 w 1992"/>
              <a:gd name="T11" fmla="*/ 2147483647 h 774"/>
              <a:gd name="T12" fmla="*/ 2147483647 w 1992"/>
              <a:gd name="T13" fmla="*/ 2147483647 h 774"/>
              <a:gd name="T14" fmla="*/ 2147483647 w 1992"/>
              <a:gd name="T15" fmla="*/ 2147483647 h 774"/>
              <a:gd name="T16" fmla="*/ 2147483647 w 1992"/>
              <a:gd name="T17" fmla="*/ 2147483647 h 774"/>
              <a:gd name="T18" fmla="*/ 2147483647 w 1992"/>
              <a:gd name="T19" fmla="*/ 2147483647 h 774"/>
              <a:gd name="T20" fmla="*/ 2147483647 w 1992"/>
              <a:gd name="T21" fmla="*/ 2147483647 h 774"/>
              <a:gd name="T22" fmla="*/ 2147483647 w 1992"/>
              <a:gd name="T23" fmla="*/ 2147483647 h 774"/>
              <a:gd name="T24" fmla="*/ 2147483647 w 1992"/>
              <a:gd name="T25" fmla="*/ 2147483647 h 774"/>
              <a:gd name="T26" fmla="*/ 2147483647 w 1992"/>
              <a:gd name="T27" fmla="*/ 2147483647 h 774"/>
              <a:gd name="T28" fmla="*/ 2147483647 w 1992"/>
              <a:gd name="T29" fmla="*/ 2147483647 h 774"/>
              <a:gd name="T30" fmla="*/ 2147483647 w 1992"/>
              <a:gd name="T31" fmla="*/ 2147483647 h 774"/>
              <a:gd name="T32" fmla="*/ 2147483647 w 1992"/>
              <a:gd name="T33" fmla="*/ 2147483647 h 774"/>
              <a:gd name="T34" fmla="*/ 2147483647 w 1992"/>
              <a:gd name="T35" fmla="*/ 2147483647 h 774"/>
              <a:gd name="T36" fmla="*/ 2147483647 w 1992"/>
              <a:gd name="T37" fmla="*/ 2147483647 h 774"/>
              <a:gd name="T38" fmla="*/ 2147483647 w 1992"/>
              <a:gd name="T39" fmla="*/ 2147483647 h 774"/>
              <a:gd name="T40" fmla="*/ 2147483647 w 1992"/>
              <a:gd name="T41" fmla="*/ 2147483647 h 774"/>
              <a:gd name="T42" fmla="*/ 2147483647 w 1992"/>
              <a:gd name="T43" fmla="*/ 2147483647 h 774"/>
              <a:gd name="T44" fmla="*/ 2147483647 w 1992"/>
              <a:gd name="T45" fmla="*/ 2147483647 h 774"/>
              <a:gd name="T46" fmla="*/ 2147483647 w 1992"/>
              <a:gd name="T47" fmla="*/ 2147483647 h 774"/>
              <a:gd name="T48" fmla="*/ 2147483647 w 1992"/>
              <a:gd name="T49" fmla="*/ 2147483647 h 774"/>
              <a:gd name="T50" fmla="*/ 2147483647 w 1992"/>
              <a:gd name="T51" fmla="*/ 2147483647 h 774"/>
              <a:gd name="T52" fmla="*/ 2147483647 w 1992"/>
              <a:gd name="T53" fmla="*/ 2147483647 h 774"/>
              <a:gd name="T54" fmla="*/ 2147483647 w 1992"/>
              <a:gd name="T55" fmla="*/ 2147483647 h 774"/>
              <a:gd name="T56" fmla="*/ 2147483647 w 1992"/>
              <a:gd name="T57" fmla="*/ 2147483647 h 774"/>
              <a:gd name="T58" fmla="*/ 2147483647 w 1992"/>
              <a:gd name="T59" fmla="*/ 2147483647 h 774"/>
              <a:gd name="T60" fmla="*/ 2147483647 w 1992"/>
              <a:gd name="T61" fmla="*/ 2147483647 h 774"/>
              <a:gd name="T62" fmla="*/ 2147483647 w 1992"/>
              <a:gd name="T63" fmla="*/ 2147483647 h 774"/>
              <a:gd name="T64" fmla="*/ 2147483647 w 1992"/>
              <a:gd name="T65" fmla="*/ 2147483647 h 774"/>
              <a:gd name="T66" fmla="*/ 2147483647 w 1992"/>
              <a:gd name="T67" fmla="*/ 2147483647 h 774"/>
              <a:gd name="T68" fmla="*/ 2147483647 w 1992"/>
              <a:gd name="T69" fmla="*/ 2147483647 h 774"/>
              <a:gd name="T70" fmla="*/ 2147483647 w 1992"/>
              <a:gd name="T71" fmla="*/ 2147483647 h 774"/>
              <a:gd name="T72" fmla="*/ 2147483647 w 1992"/>
              <a:gd name="T73" fmla="*/ 2147483647 h 774"/>
              <a:gd name="T74" fmla="*/ 2147483647 w 1992"/>
              <a:gd name="T75" fmla="*/ 2147483647 h 774"/>
              <a:gd name="T76" fmla="*/ 2147483647 w 1992"/>
              <a:gd name="T77" fmla="*/ 2147483647 h 774"/>
              <a:gd name="T78" fmla="*/ 2147483647 w 1992"/>
              <a:gd name="T79" fmla="*/ 2147483647 h 774"/>
              <a:gd name="T80" fmla="*/ 2147483647 w 1992"/>
              <a:gd name="T81" fmla="*/ 2147483647 h 774"/>
              <a:gd name="T82" fmla="*/ 2147483647 w 1992"/>
              <a:gd name="T83" fmla="*/ 2147483647 h 774"/>
              <a:gd name="T84" fmla="*/ 2147483647 w 1992"/>
              <a:gd name="T85" fmla="*/ 2147483647 h 774"/>
              <a:gd name="T86" fmla="*/ 2147483647 w 1992"/>
              <a:gd name="T87" fmla="*/ 2147483647 h 774"/>
              <a:gd name="T88" fmla="*/ 2147483647 w 1992"/>
              <a:gd name="T89" fmla="*/ 2147483647 h 774"/>
              <a:gd name="T90" fmla="*/ 2147483647 w 1992"/>
              <a:gd name="T91" fmla="*/ 2147483647 h 77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992"/>
              <a:gd name="T139" fmla="*/ 0 h 774"/>
              <a:gd name="T140" fmla="*/ 1992 w 1992"/>
              <a:gd name="T141" fmla="*/ 774 h 77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992" h="774">
                <a:moveTo>
                  <a:pt x="113" y="80"/>
                </a:moveTo>
                <a:cubicBezTo>
                  <a:pt x="143" y="83"/>
                  <a:pt x="175" y="79"/>
                  <a:pt x="203" y="89"/>
                </a:cubicBezTo>
                <a:cubicBezTo>
                  <a:pt x="212" y="92"/>
                  <a:pt x="208" y="108"/>
                  <a:pt x="212" y="116"/>
                </a:cubicBezTo>
                <a:cubicBezTo>
                  <a:pt x="255" y="202"/>
                  <a:pt x="202" y="58"/>
                  <a:pt x="248" y="197"/>
                </a:cubicBezTo>
                <a:cubicBezTo>
                  <a:pt x="255" y="218"/>
                  <a:pt x="281" y="226"/>
                  <a:pt x="302" y="233"/>
                </a:cubicBezTo>
                <a:cubicBezTo>
                  <a:pt x="356" y="251"/>
                  <a:pt x="411" y="260"/>
                  <a:pt x="464" y="278"/>
                </a:cubicBezTo>
                <a:cubicBezTo>
                  <a:pt x="505" y="268"/>
                  <a:pt x="540" y="255"/>
                  <a:pt x="581" y="269"/>
                </a:cubicBezTo>
                <a:cubicBezTo>
                  <a:pt x="578" y="314"/>
                  <a:pt x="582" y="360"/>
                  <a:pt x="572" y="404"/>
                </a:cubicBezTo>
                <a:cubicBezTo>
                  <a:pt x="569" y="416"/>
                  <a:pt x="552" y="420"/>
                  <a:pt x="545" y="431"/>
                </a:cubicBezTo>
                <a:cubicBezTo>
                  <a:pt x="540" y="439"/>
                  <a:pt x="539" y="449"/>
                  <a:pt x="536" y="458"/>
                </a:cubicBezTo>
                <a:cubicBezTo>
                  <a:pt x="527" y="455"/>
                  <a:pt x="518" y="448"/>
                  <a:pt x="509" y="449"/>
                </a:cubicBezTo>
                <a:cubicBezTo>
                  <a:pt x="490" y="451"/>
                  <a:pt x="474" y="465"/>
                  <a:pt x="455" y="467"/>
                </a:cubicBezTo>
                <a:cubicBezTo>
                  <a:pt x="419" y="470"/>
                  <a:pt x="383" y="473"/>
                  <a:pt x="347" y="476"/>
                </a:cubicBezTo>
                <a:cubicBezTo>
                  <a:pt x="329" y="480"/>
                  <a:pt x="284" y="478"/>
                  <a:pt x="284" y="512"/>
                </a:cubicBezTo>
                <a:cubicBezTo>
                  <a:pt x="284" y="531"/>
                  <a:pt x="296" y="548"/>
                  <a:pt x="302" y="566"/>
                </a:cubicBezTo>
                <a:cubicBezTo>
                  <a:pt x="308" y="583"/>
                  <a:pt x="307" y="602"/>
                  <a:pt x="311" y="620"/>
                </a:cubicBezTo>
                <a:cubicBezTo>
                  <a:pt x="313" y="629"/>
                  <a:pt x="312" y="642"/>
                  <a:pt x="320" y="647"/>
                </a:cubicBezTo>
                <a:cubicBezTo>
                  <a:pt x="333" y="655"/>
                  <a:pt x="350" y="653"/>
                  <a:pt x="365" y="656"/>
                </a:cubicBezTo>
                <a:cubicBezTo>
                  <a:pt x="375" y="729"/>
                  <a:pt x="382" y="716"/>
                  <a:pt x="401" y="773"/>
                </a:cubicBezTo>
                <a:cubicBezTo>
                  <a:pt x="413" y="770"/>
                  <a:pt x="430" y="774"/>
                  <a:pt x="437" y="764"/>
                </a:cubicBezTo>
                <a:cubicBezTo>
                  <a:pt x="458" y="731"/>
                  <a:pt x="441" y="654"/>
                  <a:pt x="482" y="620"/>
                </a:cubicBezTo>
                <a:cubicBezTo>
                  <a:pt x="512" y="595"/>
                  <a:pt x="563" y="590"/>
                  <a:pt x="599" y="584"/>
                </a:cubicBezTo>
                <a:cubicBezTo>
                  <a:pt x="621" y="551"/>
                  <a:pt x="648" y="543"/>
                  <a:pt x="680" y="521"/>
                </a:cubicBezTo>
                <a:cubicBezTo>
                  <a:pt x="882" y="527"/>
                  <a:pt x="997" y="538"/>
                  <a:pt x="1184" y="548"/>
                </a:cubicBezTo>
                <a:cubicBezTo>
                  <a:pt x="1232" y="564"/>
                  <a:pt x="1203" y="552"/>
                  <a:pt x="1265" y="593"/>
                </a:cubicBezTo>
                <a:cubicBezTo>
                  <a:pt x="1281" y="604"/>
                  <a:pt x="1319" y="611"/>
                  <a:pt x="1319" y="611"/>
                </a:cubicBezTo>
                <a:cubicBezTo>
                  <a:pt x="1322" y="620"/>
                  <a:pt x="1319" y="634"/>
                  <a:pt x="1328" y="638"/>
                </a:cubicBezTo>
                <a:cubicBezTo>
                  <a:pt x="1351" y="648"/>
                  <a:pt x="1526" y="664"/>
                  <a:pt x="1535" y="665"/>
                </a:cubicBezTo>
                <a:cubicBezTo>
                  <a:pt x="1613" y="724"/>
                  <a:pt x="1665" y="704"/>
                  <a:pt x="1778" y="710"/>
                </a:cubicBezTo>
                <a:cubicBezTo>
                  <a:pt x="1784" y="719"/>
                  <a:pt x="1785" y="735"/>
                  <a:pt x="1796" y="737"/>
                </a:cubicBezTo>
                <a:cubicBezTo>
                  <a:pt x="1807" y="739"/>
                  <a:pt x="1816" y="727"/>
                  <a:pt x="1823" y="719"/>
                </a:cubicBezTo>
                <a:cubicBezTo>
                  <a:pt x="1858" y="679"/>
                  <a:pt x="1862" y="648"/>
                  <a:pt x="1904" y="620"/>
                </a:cubicBezTo>
                <a:cubicBezTo>
                  <a:pt x="1929" y="582"/>
                  <a:pt x="1919" y="565"/>
                  <a:pt x="1958" y="539"/>
                </a:cubicBezTo>
                <a:cubicBezTo>
                  <a:pt x="1976" y="484"/>
                  <a:pt x="1992" y="467"/>
                  <a:pt x="1958" y="404"/>
                </a:cubicBezTo>
                <a:cubicBezTo>
                  <a:pt x="1958" y="403"/>
                  <a:pt x="1846" y="350"/>
                  <a:pt x="1841" y="350"/>
                </a:cubicBezTo>
                <a:cubicBezTo>
                  <a:pt x="1697" y="344"/>
                  <a:pt x="1553" y="344"/>
                  <a:pt x="1409" y="341"/>
                </a:cubicBezTo>
                <a:cubicBezTo>
                  <a:pt x="1385" y="325"/>
                  <a:pt x="1365" y="284"/>
                  <a:pt x="1337" y="278"/>
                </a:cubicBezTo>
                <a:cubicBezTo>
                  <a:pt x="1305" y="271"/>
                  <a:pt x="1271" y="272"/>
                  <a:pt x="1238" y="269"/>
                </a:cubicBezTo>
                <a:cubicBezTo>
                  <a:pt x="1158" y="242"/>
                  <a:pt x="1203" y="253"/>
                  <a:pt x="1103" y="242"/>
                </a:cubicBezTo>
                <a:cubicBezTo>
                  <a:pt x="1060" y="213"/>
                  <a:pt x="1079" y="234"/>
                  <a:pt x="1058" y="170"/>
                </a:cubicBezTo>
                <a:cubicBezTo>
                  <a:pt x="1049" y="142"/>
                  <a:pt x="1000" y="153"/>
                  <a:pt x="977" y="134"/>
                </a:cubicBezTo>
                <a:cubicBezTo>
                  <a:pt x="857" y="34"/>
                  <a:pt x="935" y="89"/>
                  <a:pt x="635" y="80"/>
                </a:cubicBezTo>
                <a:cubicBezTo>
                  <a:pt x="554" y="53"/>
                  <a:pt x="464" y="62"/>
                  <a:pt x="383" y="89"/>
                </a:cubicBezTo>
                <a:cubicBezTo>
                  <a:pt x="335" y="77"/>
                  <a:pt x="311" y="38"/>
                  <a:pt x="266" y="26"/>
                </a:cubicBezTo>
                <a:cubicBezTo>
                  <a:pt x="243" y="20"/>
                  <a:pt x="218" y="20"/>
                  <a:pt x="194" y="17"/>
                </a:cubicBezTo>
                <a:cubicBezTo>
                  <a:pt x="0" y="29"/>
                  <a:pt x="33" y="0"/>
                  <a:pt x="113" y="8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3" name="Freeform 29"/>
          <p:cNvSpPr>
            <a:spLocks/>
          </p:cNvSpPr>
          <p:nvPr/>
        </p:nvSpPr>
        <p:spPr bwMode="auto">
          <a:xfrm>
            <a:off x="-228600" y="1981200"/>
            <a:ext cx="2667000" cy="1828800"/>
          </a:xfrm>
          <a:custGeom>
            <a:avLst/>
            <a:gdLst>
              <a:gd name="T0" fmla="*/ 2147483647 w 1632"/>
              <a:gd name="T1" fmla="*/ 2147483647 h 1089"/>
              <a:gd name="T2" fmla="*/ 2147483647 w 1632"/>
              <a:gd name="T3" fmla="*/ 2147483647 h 1089"/>
              <a:gd name="T4" fmla="*/ 2147483647 w 1632"/>
              <a:gd name="T5" fmla="*/ 2147483647 h 1089"/>
              <a:gd name="T6" fmla="*/ 2147483647 w 1632"/>
              <a:gd name="T7" fmla="*/ 2147483647 h 1089"/>
              <a:gd name="T8" fmla="*/ 2147483647 w 1632"/>
              <a:gd name="T9" fmla="*/ 2147483647 h 1089"/>
              <a:gd name="T10" fmla="*/ 2147483647 w 1632"/>
              <a:gd name="T11" fmla="*/ 2147483647 h 1089"/>
              <a:gd name="T12" fmla="*/ 2147483647 w 1632"/>
              <a:gd name="T13" fmla="*/ 2147483647 h 1089"/>
              <a:gd name="T14" fmla="*/ 2147483647 w 1632"/>
              <a:gd name="T15" fmla="*/ 2147483647 h 1089"/>
              <a:gd name="T16" fmla="*/ 2147483647 w 1632"/>
              <a:gd name="T17" fmla="*/ 2147483647 h 1089"/>
              <a:gd name="T18" fmla="*/ 2147483647 w 1632"/>
              <a:gd name="T19" fmla="*/ 2147483647 h 1089"/>
              <a:gd name="T20" fmla="*/ 2147483647 w 1632"/>
              <a:gd name="T21" fmla="*/ 2147483647 h 1089"/>
              <a:gd name="T22" fmla="*/ 2147483647 w 1632"/>
              <a:gd name="T23" fmla="*/ 2147483647 h 1089"/>
              <a:gd name="T24" fmla="*/ 2147483647 w 1632"/>
              <a:gd name="T25" fmla="*/ 2147483647 h 1089"/>
              <a:gd name="T26" fmla="*/ 2147483647 w 1632"/>
              <a:gd name="T27" fmla="*/ 2147483647 h 1089"/>
              <a:gd name="T28" fmla="*/ 2147483647 w 1632"/>
              <a:gd name="T29" fmla="*/ 2147483647 h 1089"/>
              <a:gd name="T30" fmla="*/ 2147483647 w 1632"/>
              <a:gd name="T31" fmla="*/ 2147483647 h 1089"/>
              <a:gd name="T32" fmla="*/ 2147483647 w 1632"/>
              <a:gd name="T33" fmla="*/ 2147483647 h 1089"/>
              <a:gd name="T34" fmla="*/ 2147483647 w 1632"/>
              <a:gd name="T35" fmla="*/ 2147483647 h 1089"/>
              <a:gd name="T36" fmla="*/ 2147483647 w 1632"/>
              <a:gd name="T37" fmla="*/ 2147483647 h 1089"/>
              <a:gd name="T38" fmla="*/ 2147483647 w 1632"/>
              <a:gd name="T39" fmla="*/ 2147483647 h 1089"/>
              <a:gd name="T40" fmla="*/ 2147483647 w 1632"/>
              <a:gd name="T41" fmla="*/ 2147483647 h 1089"/>
              <a:gd name="T42" fmla="*/ 2147483647 w 1632"/>
              <a:gd name="T43" fmla="*/ 2147483647 h 1089"/>
              <a:gd name="T44" fmla="*/ 2147483647 w 1632"/>
              <a:gd name="T45" fmla="*/ 2147483647 h 1089"/>
              <a:gd name="T46" fmla="*/ 2147483647 w 1632"/>
              <a:gd name="T47" fmla="*/ 2147483647 h 1089"/>
              <a:gd name="T48" fmla="*/ 2147483647 w 1632"/>
              <a:gd name="T49" fmla="*/ 2147483647 h 1089"/>
              <a:gd name="T50" fmla="*/ 2147483647 w 1632"/>
              <a:gd name="T51" fmla="*/ 2147483647 h 1089"/>
              <a:gd name="T52" fmla="*/ 2147483647 w 1632"/>
              <a:gd name="T53" fmla="*/ 2147483647 h 1089"/>
              <a:gd name="T54" fmla="*/ 2147483647 w 1632"/>
              <a:gd name="T55" fmla="*/ 2147483647 h 1089"/>
              <a:gd name="T56" fmla="*/ 2147483647 w 1632"/>
              <a:gd name="T57" fmla="*/ 2147483647 h 1089"/>
              <a:gd name="T58" fmla="*/ 2147483647 w 1632"/>
              <a:gd name="T59" fmla="*/ 2147483647 h 1089"/>
              <a:gd name="T60" fmla="*/ 2147483647 w 1632"/>
              <a:gd name="T61" fmla="*/ 2147483647 h 1089"/>
              <a:gd name="T62" fmla="*/ 2147483647 w 1632"/>
              <a:gd name="T63" fmla="*/ 2147483647 h 1089"/>
              <a:gd name="T64" fmla="*/ 2147483647 w 1632"/>
              <a:gd name="T65" fmla="*/ 2147483647 h 1089"/>
              <a:gd name="T66" fmla="*/ 2147483647 w 1632"/>
              <a:gd name="T67" fmla="*/ 2147483647 h 1089"/>
              <a:gd name="T68" fmla="*/ 2147483647 w 1632"/>
              <a:gd name="T69" fmla="*/ 2147483647 h 1089"/>
              <a:gd name="T70" fmla="*/ 2147483647 w 1632"/>
              <a:gd name="T71" fmla="*/ 2147483647 h 1089"/>
              <a:gd name="T72" fmla="*/ 2147483647 w 1632"/>
              <a:gd name="T73" fmla="*/ 2147483647 h 108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632"/>
              <a:gd name="T112" fmla="*/ 0 h 1089"/>
              <a:gd name="T113" fmla="*/ 1632 w 1632"/>
              <a:gd name="T114" fmla="*/ 1089 h 108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632" h="1089">
                <a:moveTo>
                  <a:pt x="84" y="603"/>
                </a:moveTo>
                <a:cubicBezTo>
                  <a:pt x="183" y="606"/>
                  <a:pt x="283" y="599"/>
                  <a:pt x="381" y="612"/>
                </a:cubicBezTo>
                <a:cubicBezTo>
                  <a:pt x="402" y="615"/>
                  <a:pt x="435" y="648"/>
                  <a:pt x="435" y="648"/>
                </a:cubicBezTo>
                <a:cubicBezTo>
                  <a:pt x="456" y="679"/>
                  <a:pt x="471" y="690"/>
                  <a:pt x="507" y="702"/>
                </a:cubicBezTo>
                <a:cubicBezTo>
                  <a:pt x="524" y="752"/>
                  <a:pt x="553" y="739"/>
                  <a:pt x="606" y="747"/>
                </a:cubicBezTo>
                <a:cubicBezTo>
                  <a:pt x="672" y="769"/>
                  <a:pt x="642" y="760"/>
                  <a:pt x="696" y="774"/>
                </a:cubicBezTo>
                <a:cubicBezTo>
                  <a:pt x="734" y="831"/>
                  <a:pt x="776" y="792"/>
                  <a:pt x="831" y="828"/>
                </a:cubicBezTo>
                <a:cubicBezTo>
                  <a:pt x="856" y="825"/>
                  <a:pt x="902" y="824"/>
                  <a:pt x="930" y="810"/>
                </a:cubicBezTo>
                <a:cubicBezTo>
                  <a:pt x="1000" y="775"/>
                  <a:pt x="916" y="806"/>
                  <a:pt x="984" y="783"/>
                </a:cubicBezTo>
                <a:cubicBezTo>
                  <a:pt x="1055" y="790"/>
                  <a:pt x="1123" y="796"/>
                  <a:pt x="1191" y="819"/>
                </a:cubicBezTo>
                <a:cubicBezTo>
                  <a:pt x="1222" y="865"/>
                  <a:pt x="1216" y="902"/>
                  <a:pt x="1236" y="945"/>
                </a:cubicBezTo>
                <a:cubicBezTo>
                  <a:pt x="1245" y="965"/>
                  <a:pt x="1260" y="981"/>
                  <a:pt x="1272" y="999"/>
                </a:cubicBezTo>
                <a:cubicBezTo>
                  <a:pt x="1297" y="1036"/>
                  <a:pt x="1288" y="1073"/>
                  <a:pt x="1335" y="1089"/>
                </a:cubicBezTo>
                <a:cubicBezTo>
                  <a:pt x="1408" y="1065"/>
                  <a:pt x="1352" y="1002"/>
                  <a:pt x="1380" y="945"/>
                </a:cubicBezTo>
                <a:cubicBezTo>
                  <a:pt x="1401" y="903"/>
                  <a:pt x="1436" y="907"/>
                  <a:pt x="1479" y="900"/>
                </a:cubicBezTo>
                <a:cubicBezTo>
                  <a:pt x="1486" y="837"/>
                  <a:pt x="1490" y="789"/>
                  <a:pt x="1524" y="738"/>
                </a:cubicBezTo>
                <a:cubicBezTo>
                  <a:pt x="1527" y="723"/>
                  <a:pt x="1528" y="707"/>
                  <a:pt x="1533" y="693"/>
                </a:cubicBezTo>
                <a:cubicBezTo>
                  <a:pt x="1537" y="683"/>
                  <a:pt x="1548" y="676"/>
                  <a:pt x="1551" y="666"/>
                </a:cubicBezTo>
                <a:cubicBezTo>
                  <a:pt x="1571" y="606"/>
                  <a:pt x="1547" y="598"/>
                  <a:pt x="1614" y="576"/>
                </a:cubicBezTo>
                <a:cubicBezTo>
                  <a:pt x="1597" y="435"/>
                  <a:pt x="1632" y="418"/>
                  <a:pt x="1524" y="396"/>
                </a:cubicBezTo>
                <a:cubicBezTo>
                  <a:pt x="1460" y="353"/>
                  <a:pt x="1313" y="355"/>
                  <a:pt x="1245" y="351"/>
                </a:cubicBezTo>
                <a:cubicBezTo>
                  <a:pt x="1236" y="348"/>
                  <a:pt x="1227" y="342"/>
                  <a:pt x="1218" y="342"/>
                </a:cubicBezTo>
                <a:cubicBezTo>
                  <a:pt x="1209" y="342"/>
                  <a:pt x="1200" y="354"/>
                  <a:pt x="1191" y="351"/>
                </a:cubicBezTo>
                <a:cubicBezTo>
                  <a:pt x="1179" y="347"/>
                  <a:pt x="1175" y="330"/>
                  <a:pt x="1164" y="324"/>
                </a:cubicBezTo>
                <a:cubicBezTo>
                  <a:pt x="1116" y="297"/>
                  <a:pt x="1054" y="294"/>
                  <a:pt x="1002" y="288"/>
                </a:cubicBezTo>
                <a:cubicBezTo>
                  <a:pt x="962" y="262"/>
                  <a:pt x="951" y="215"/>
                  <a:pt x="912" y="189"/>
                </a:cubicBezTo>
                <a:cubicBezTo>
                  <a:pt x="904" y="184"/>
                  <a:pt x="893" y="185"/>
                  <a:pt x="885" y="180"/>
                </a:cubicBezTo>
                <a:cubicBezTo>
                  <a:pt x="812" y="139"/>
                  <a:pt x="773" y="113"/>
                  <a:pt x="687" y="99"/>
                </a:cubicBezTo>
                <a:cubicBezTo>
                  <a:pt x="632" y="62"/>
                  <a:pt x="563" y="47"/>
                  <a:pt x="498" y="36"/>
                </a:cubicBezTo>
                <a:cubicBezTo>
                  <a:pt x="457" y="9"/>
                  <a:pt x="449" y="8"/>
                  <a:pt x="399" y="18"/>
                </a:cubicBezTo>
                <a:cubicBezTo>
                  <a:pt x="337" y="59"/>
                  <a:pt x="249" y="22"/>
                  <a:pt x="183" y="0"/>
                </a:cubicBezTo>
                <a:cubicBezTo>
                  <a:pt x="165" y="12"/>
                  <a:pt x="147" y="24"/>
                  <a:pt x="129" y="36"/>
                </a:cubicBezTo>
                <a:cubicBezTo>
                  <a:pt x="120" y="42"/>
                  <a:pt x="102" y="54"/>
                  <a:pt x="102" y="54"/>
                </a:cubicBezTo>
                <a:cubicBezTo>
                  <a:pt x="71" y="163"/>
                  <a:pt x="0" y="340"/>
                  <a:pt x="111" y="414"/>
                </a:cubicBezTo>
                <a:cubicBezTo>
                  <a:pt x="145" y="405"/>
                  <a:pt x="153" y="410"/>
                  <a:pt x="174" y="378"/>
                </a:cubicBezTo>
                <a:cubicBezTo>
                  <a:pt x="185" y="362"/>
                  <a:pt x="180" y="335"/>
                  <a:pt x="201" y="324"/>
                </a:cubicBezTo>
                <a:cubicBezTo>
                  <a:pt x="217" y="316"/>
                  <a:pt x="237" y="318"/>
                  <a:pt x="255" y="315"/>
                </a:cubicBezTo>
                <a:cubicBezTo>
                  <a:pt x="302" y="283"/>
                  <a:pt x="344" y="278"/>
                  <a:pt x="399" y="270"/>
                </a:cubicBezTo>
                <a:cubicBezTo>
                  <a:pt x="408" y="264"/>
                  <a:pt x="422" y="262"/>
                  <a:pt x="426" y="252"/>
                </a:cubicBezTo>
                <a:cubicBezTo>
                  <a:pt x="430" y="243"/>
                  <a:pt x="411" y="233"/>
                  <a:pt x="417" y="225"/>
                </a:cubicBezTo>
                <a:cubicBezTo>
                  <a:pt x="430" y="207"/>
                  <a:pt x="456" y="204"/>
                  <a:pt x="471" y="189"/>
                </a:cubicBezTo>
                <a:cubicBezTo>
                  <a:pt x="480" y="180"/>
                  <a:pt x="487" y="169"/>
                  <a:pt x="498" y="162"/>
                </a:cubicBezTo>
                <a:cubicBezTo>
                  <a:pt x="506" y="157"/>
                  <a:pt x="516" y="156"/>
                  <a:pt x="525" y="153"/>
                </a:cubicBezTo>
                <a:cubicBezTo>
                  <a:pt x="534" y="156"/>
                  <a:pt x="546" y="154"/>
                  <a:pt x="552" y="162"/>
                </a:cubicBezTo>
                <a:cubicBezTo>
                  <a:pt x="563" y="177"/>
                  <a:pt x="551" y="212"/>
                  <a:pt x="570" y="216"/>
                </a:cubicBezTo>
                <a:cubicBezTo>
                  <a:pt x="627" y="227"/>
                  <a:pt x="600" y="221"/>
                  <a:pt x="651" y="234"/>
                </a:cubicBezTo>
                <a:cubicBezTo>
                  <a:pt x="654" y="249"/>
                  <a:pt x="650" y="267"/>
                  <a:pt x="660" y="279"/>
                </a:cubicBezTo>
                <a:cubicBezTo>
                  <a:pt x="674" y="296"/>
                  <a:pt x="704" y="286"/>
                  <a:pt x="723" y="297"/>
                </a:cubicBezTo>
                <a:cubicBezTo>
                  <a:pt x="764" y="320"/>
                  <a:pt x="798" y="345"/>
                  <a:pt x="831" y="378"/>
                </a:cubicBezTo>
                <a:cubicBezTo>
                  <a:pt x="848" y="430"/>
                  <a:pt x="846" y="463"/>
                  <a:pt x="894" y="495"/>
                </a:cubicBezTo>
                <a:cubicBezTo>
                  <a:pt x="900" y="504"/>
                  <a:pt x="903" y="516"/>
                  <a:pt x="912" y="522"/>
                </a:cubicBezTo>
                <a:cubicBezTo>
                  <a:pt x="928" y="532"/>
                  <a:pt x="966" y="540"/>
                  <a:pt x="966" y="540"/>
                </a:cubicBezTo>
                <a:cubicBezTo>
                  <a:pt x="984" y="537"/>
                  <a:pt x="1008" y="545"/>
                  <a:pt x="1020" y="531"/>
                </a:cubicBezTo>
                <a:cubicBezTo>
                  <a:pt x="1034" y="514"/>
                  <a:pt x="1001" y="472"/>
                  <a:pt x="993" y="459"/>
                </a:cubicBezTo>
                <a:cubicBezTo>
                  <a:pt x="1021" y="376"/>
                  <a:pt x="992" y="403"/>
                  <a:pt x="1101" y="414"/>
                </a:cubicBezTo>
                <a:cubicBezTo>
                  <a:pt x="1107" y="423"/>
                  <a:pt x="1116" y="431"/>
                  <a:pt x="1119" y="441"/>
                </a:cubicBezTo>
                <a:cubicBezTo>
                  <a:pt x="1125" y="461"/>
                  <a:pt x="1119" y="485"/>
                  <a:pt x="1128" y="504"/>
                </a:cubicBezTo>
                <a:cubicBezTo>
                  <a:pt x="1135" y="521"/>
                  <a:pt x="1169" y="524"/>
                  <a:pt x="1182" y="531"/>
                </a:cubicBezTo>
                <a:cubicBezTo>
                  <a:pt x="1278" y="579"/>
                  <a:pt x="1371" y="603"/>
                  <a:pt x="1479" y="612"/>
                </a:cubicBezTo>
                <a:cubicBezTo>
                  <a:pt x="1482" y="624"/>
                  <a:pt x="1492" y="636"/>
                  <a:pt x="1488" y="648"/>
                </a:cubicBezTo>
                <a:cubicBezTo>
                  <a:pt x="1482" y="669"/>
                  <a:pt x="1464" y="684"/>
                  <a:pt x="1452" y="702"/>
                </a:cubicBezTo>
                <a:cubicBezTo>
                  <a:pt x="1420" y="749"/>
                  <a:pt x="1385" y="739"/>
                  <a:pt x="1335" y="756"/>
                </a:cubicBezTo>
                <a:cubicBezTo>
                  <a:pt x="1245" y="753"/>
                  <a:pt x="1155" y="754"/>
                  <a:pt x="1065" y="747"/>
                </a:cubicBezTo>
                <a:cubicBezTo>
                  <a:pt x="1046" y="745"/>
                  <a:pt x="1027" y="740"/>
                  <a:pt x="1011" y="729"/>
                </a:cubicBezTo>
                <a:cubicBezTo>
                  <a:pt x="993" y="717"/>
                  <a:pt x="957" y="693"/>
                  <a:pt x="957" y="693"/>
                </a:cubicBezTo>
                <a:cubicBezTo>
                  <a:pt x="869" y="708"/>
                  <a:pt x="875" y="697"/>
                  <a:pt x="858" y="783"/>
                </a:cubicBezTo>
                <a:cubicBezTo>
                  <a:pt x="765" y="771"/>
                  <a:pt x="806" y="787"/>
                  <a:pt x="732" y="738"/>
                </a:cubicBezTo>
                <a:cubicBezTo>
                  <a:pt x="716" y="727"/>
                  <a:pt x="696" y="726"/>
                  <a:pt x="678" y="720"/>
                </a:cubicBezTo>
                <a:cubicBezTo>
                  <a:pt x="669" y="717"/>
                  <a:pt x="651" y="711"/>
                  <a:pt x="651" y="711"/>
                </a:cubicBezTo>
                <a:cubicBezTo>
                  <a:pt x="645" y="702"/>
                  <a:pt x="643" y="689"/>
                  <a:pt x="633" y="684"/>
                </a:cubicBezTo>
                <a:cubicBezTo>
                  <a:pt x="617" y="676"/>
                  <a:pt x="597" y="679"/>
                  <a:pt x="579" y="675"/>
                </a:cubicBezTo>
                <a:cubicBezTo>
                  <a:pt x="546" y="668"/>
                  <a:pt x="523" y="647"/>
                  <a:pt x="489" y="639"/>
                </a:cubicBezTo>
                <a:cubicBezTo>
                  <a:pt x="501" y="593"/>
                  <a:pt x="534" y="543"/>
                  <a:pt x="471" y="522"/>
                </a:cubicBezTo>
                <a:cubicBezTo>
                  <a:pt x="388" y="577"/>
                  <a:pt x="284" y="527"/>
                  <a:pt x="192" y="558"/>
                </a:cubicBezTo>
                <a:cubicBezTo>
                  <a:pt x="140" y="545"/>
                  <a:pt x="109" y="553"/>
                  <a:pt x="84" y="603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5" name="Freeform 31"/>
          <p:cNvSpPr>
            <a:spLocks/>
          </p:cNvSpPr>
          <p:nvPr/>
        </p:nvSpPr>
        <p:spPr bwMode="auto">
          <a:xfrm>
            <a:off x="6932613" y="2786063"/>
            <a:ext cx="676275" cy="974725"/>
          </a:xfrm>
          <a:custGeom>
            <a:avLst/>
            <a:gdLst>
              <a:gd name="T0" fmla="*/ 2147483647 w 426"/>
              <a:gd name="T1" fmla="*/ 2147483647 h 614"/>
              <a:gd name="T2" fmla="*/ 2147483647 w 426"/>
              <a:gd name="T3" fmla="*/ 0 h 614"/>
              <a:gd name="T4" fmla="*/ 2147483647 w 426"/>
              <a:gd name="T5" fmla="*/ 2147483647 h 614"/>
              <a:gd name="T6" fmla="*/ 2147483647 w 426"/>
              <a:gd name="T7" fmla="*/ 2147483647 h 614"/>
              <a:gd name="T8" fmla="*/ 2147483647 w 426"/>
              <a:gd name="T9" fmla="*/ 2147483647 h 614"/>
              <a:gd name="T10" fmla="*/ 2147483647 w 426"/>
              <a:gd name="T11" fmla="*/ 2147483647 h 614"/>
              <a:gd name="T12" fmla="*/ 2147483647 w 426"/>
              <a:gd name="T13" fmla="*/ 2147483647 h 614"/>
              <a:gd name="T14" fmla="*/ 2147483647 w 426"/>
              <a:gd name="T15" fmla="*/ 2147483647 h 614"/>
              <a:gd name="T16" fmla="*/ 2147483647 w 426"/>
              <a:gd name="T17" fmla="*/ 2147483647 h 614"/>
              <a:gd name="T18" fmla="*/ 2147483647 w 426"/>
              <a:gd name="T19" fmla="*/ 2147483647 h 614"/>
              <a:gd name="T20" fmla="*/ 2147483647 w 426"/>
              <a:gd name="T21" fmla="*/ 2147483647 h 614"/>
              <a:gd name="T22" fmla="*/ 2147483647 w 426"/>
              <a:gd name="T23" fmla="*/ 2147483647 h 614"/>
              <a:gd name="T24" fmla="*/ 2147483647 w 426"/>
              <a:gd name="T25" fmla="*/ 2147483647 h 614"/>
              <a:gd name="T26" fmla="*/ 2147483647 w 426"/>
              <a:gd name="T27" fmla="*/ 2147483647 h 614"/>
              <a:gd name="T28" fmla="*/ 2147483647 w 426"/>
              <a:gd name="T29" fmla="*/ 2147483647 h 614"/>
              <a:gd name="T30" fmla="*/ 2147483647 w 426"/>
              <a:gd name="T31" fmla="*/ 2147483647 h 614"/>
              <a:gd name="T32" fmla="*/ 2147483647 w 426"/>
              <a:gd name="T33" fmla="*/ 2147483647 h 614"/>
              <a:gd name="T34" fmla="*/ 2147483647 w 426"/>
              <a:gd name="T35" fmla="*/ 2147483647 h 614"/>
              <a:gd name="T36" fmla="*/ 2147483647 w 426"/>
              <a:gd name="T37" fmla="*/ 2147483647 h 614"/>
              <a:gd name="T38" fmla="*/ 2147483647 w 426"/>
              <a:gd name="T39" fmla="*/ 2147483647 h 614"/>
              <a:gd name="T40" fmla="*/ 2147483647 w 426"/>
              <a:gd name="T41" fmla="*/ 2147483647 h 614"/>
              <a:gd name="T42" fmla="*/ 2147483647 w 426"/>
              <a:gd name="T43" fmla="*/ 2147483647 h 61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26"/>
              <a:gd name="T67" fmla="*/ 0 h 614"/>
              <a:gd name="T68" fmla="*/ 426 w 426"/>
              <a:gd name="T69" fmla="*/ 614 h 61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26" h="614">
                <a:moveTo>
                  <a:pt x="7" y="99"/>
                </a:moveTo>
                <a:cubicBezTo>
                  <a:pt x="44" y="44"/>
                  <a:pt x="87" y="13"/>
                  <a:pt x="151" y="0"/>
                </a:cubicBezTo>
                <a:cubicBezTo>
                  <a:pt x="223" y="9"/>
                  <a:pt x="258" y="28"/>
                  <a:pt x="331" y="36"/>
                </a:cubicBezTo>
                <a:cubicBezTo>
                  <a:pt x="354" y="44"/>
                  <a:pt x="374" y="40"/>
                  <a:pt x="349" y="72"/>
                </a:cubicBezTo>
                <a:cubicBezTo>
                  <a:pt x="331" y="95"/>
                  <a:pt x="268" y="108"/>
                  <a:pt x="268" y="108"/>
                </a:cubicBezTo>
                <a:cubicBezTo>
                  <a:pt x="274" y="117"/>
                  <a:pt x="282" y="125"/>
                  <a:pt x="286" y="135"/>
                </a:cubicBezTo>
                <a:cubicBezTo>
                  <a:pt x="291" y="149"/>
                  <a:pt x="287" y="167"/>
                  <a:pt x="295" y="180"/>
                </a:cubicBezTo>
                <a:cubicBezTo>
                  <a:pt x="300" y="188"/>
                  <a:pt x="314" y="185"/>
                  <a:pt x="322" y="189"/>
                </a:cubicBezTo>
                <a:cubicBezTo>
                  <a:pt x="332" y="194"/>
                  <a:pt x="340" y="201"/>
                  <a:pt x="349" y="207"/>
                </a:cubicBezTo>
                <a:cubicBezTo>
                  <a:pt x="379" y="298"/>
                  <a:pt x="426" y="451"/>
                  <a:pt x="322" y="486"/>
                </a:cubicBezTo>
                <a:cubicBezTo>
                  <a:pt x="286" y="540"/>
                  <a:pt x="271" y="535"/>
                  <a:pt x="223" y="567"/>
                </a:cubicBezTo>
                <a:cubicBezTo>
                  <a:pt x="207" y="614"/>
                  <a:pt x="183" y="604"/>
                  <a:pt x="133" y="612"/>
                </a:cubicBezTo>
                <a:cubicBezTo>
                  <a:pt x="121" y="606"/>
                  <a:pt x="102" y="606"/>
                  <a:pt x="97" y="594"/>
                </a:cubicBezTo>
                <a:cubicBezTo>
                  <a:pt x="93" y="585"/>
                  <a:pt x="141" y="541"/>
                  <a:pt x="142" y="540"/>
                </a:cubicBezTo>
                <a:cubicBezTo>
                  <a:pt x="139" y="504"/>
                  <a:pt x="147" y="465"/>
                  <a:pt x="133" y="432"/>
                </a:cubicBezTo>
                <a:cubicBezTo>
                  <a:pt x="124" y="412"/>
                  <a:pt x="79" y="396"/>
                  <a:pt x="79" y="396"/>
                </a:cubicBezTo>
                <a:cubicBezTo>
                  <a:pt x="73" y="387"/>
                  <a:pt x="69" y="377"/>
                  <a:pt x="61" y="369"/>
                </a:cubicBezTo>
                <a:cubicBezTo>
                  <a:pt x="53" y="361"/>
                  <a:pt x="36" y="362"/>
                  <a:pt x="34" y="351"/>
                </a:cubicBezTo>
                <a:cubicBezTo>
                  <a:pt x="32" y="340"/>
                  <a:pt x="46" y="333"/>
                  <a:pt x="52" y="324"/>
                </a:cubicBezTo>
                <a:cubicBezTo>
                  <a:pt x="108" y="246"/>
                  <a:pt x="55" y="325"/>
                  <a:pt x="97" y="261"/>
                </a:cubicBezTo>
                <a:cubicBezTo>
                  <a:pt x="82" y="217"/>
                  <a:pt x="62" y="187"/>
                  <a:pt x="25" y="162"/>
                </a:cubicBezTo>
                <a:cubicBezTo>
                  <a:pt x="0" y="125"/>
                  <a:pt x="7" y="146"/>
                  <a:pt x="7" y="99"/>
                </a:cubicBezTo>
                <a:close/>
              </a:path>
            </a:pathLst>
          </a:cu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8" name="Freeform 24"/>
          <p:cNvSpPr>
            <a:spLocks/>
          </p:cNvSpPr>
          <p:nvPr/>
        </p:nvSpPr>
        <p:spPr bwMode="auto">
          <a:xfrm>
            <a:off x="1200150" y="1143000"/>
            <a:ext cx="7562850" cy="3581400"/>
          </a:xfrm>
          <a:custGeom>
            <a:avLst/>
            <a:gdLst>
              <a:gd name="T0" fmla="*/ 2147483647 w 4716"/>
              <a:gd name="T1" fmla="*/ 2147483647 h 2232"/>
              <a:gd name="T2" fmla="*/ 2147483647 w 4716"/>
              <a:gd name="T3" fmla="*/ 2147483647 h 2232"/>
              <a:gd name="T4" fmla="*/ 2147483647 w 4716"/>
              <a:gd name="T5" fmla="*/ 2147483647 h 2232"/>
              <a:gd name="T6" fmla="*/ 2147483647 w 4716"/>
              <a:gd name="T7" fmla="*/ 2147483647 h 2232"/>
              <a:gd name="T8" fmla="*/ 2147483647 w 4716"/>
              <a:gd name="T9" fmla="*/ 2147483647 h 2232"/>
              <a:gd name="T10" fmla="*/ 2147483647 w 4716"/>
              <a:gd name="T11" fmla="*/ 2147483647 h 2232"/>
              <a:gd name="T12" fmla="*/ 2147483647 w 4716"/>
              <a:gd name="T13" fmla="*/ 2147483647 h 2232"/>
              <a:gd name="T14" fmla="*/ 2147483647 w 4716"/>
              <a:gd name="T15" fmla="*/ 2147483647 h 2232"/>
              <a:gd name="T16" fmla="*/ 2147483647 w 4716"/>
              <a:gd name="T17" fmla="*/ 2147483647 h 2232"/>
              <a:gd name="T18" fmla="*/ 2147483647 w 4716"/>
              <a:gd name="T19" fmla="*/ 2147483647 h 2232"/>
              <a:gd name="T20" fmla="*/ 2147483647 w 4716"/>
              <a:gd name="T21" fmla="*/ 2147483647 h 2232"/>
              <a:gd name="T22" fmla="*/ 2147483647 w 4716"/>
              <a:gd name="T23" fmla="*/ 2147483647 h 2232"/>
              <a:gd name="T24" fmla="*/ 2147483647 w 4716"/>
              <a:gd name="T25" fmla="*/ 2147483647 h 2232"/>
              <a:gd name="T26" fmla="*/ 2147483647 w 4716"/>
              <a:gd name="T27" fmla="*/ 2147483647 h 2232"/>
              <a:gd name="T28" fmla="*/ 2147483647 w 4716"/>
              <a:gd name="T29" fmla="*/ 2147483647 h 2232"/>
              <a:gd name="T30" fmla="*/ 2147483647 w 4716"/>
              <a:gd name="T31" fmla="*/ 2147483647 h 2232"/>
              <a:gd name="T32" fmla="*/ 2147483647 w 4716"/>
              <a:gd name="T33" fmla="*/ 2147483647 h 2232"/>
              <a:gd name="T34" fmla="*/ 2147483647 w 4716"/>
              <a:gd name="T35" fmla="*/ 2147483647 h 2232"/>
              <a:gd name="T36" fmla="*/ 2147483647 w 4716"/>
              <a:gd name="T37" fmla="*/ 2147483647 h 2232"/>
              <a:gd name="T38" fmla="*/ 2147483647 w 4716"/>
              <a:gd name="T39" fmla="*/ 2147483647 h 2232"/>
              <a:gd name="T40" fmla="*/ 2147483647 w 4716"/>
              <a:gd name="T41" fmla="*/ 2147483647 h 2232"/>
              <a:gd name="T42" fmla="*/ 2147483647 w 4716"/>
              <a:gd name="T43" fmla="*/ 2147483647 h 2232"/>
              <a:gd name="T44" fmla="*/ 2147483647 w 4716"/>
              <a:gd name="T45" fmla="*/ 2147483647 h 2232"/>
              <a:gd name="T46" fmla="*/ 2147483647 w 4716"/>
              <a:gd name="T47" fmla="*/ 2147483647 h 2232"/>
              <a:gd name="T48" fmla="*/ 2147483647 w 4716"/>
              <a:gd name="T49" fmla="*/ 2147483647 h 2232"/>
              <a:gd name="T50" fmla="*/ 2147483647 w 4716"/>
              <a:gd name="T51" fmla="*/ 2147483647 h 2232"/>
              <a:gd name="T52" fmla="*/ 2147483647 w 4716"/>
              <a:gd name="T53" fmla="*/ 2147483647 h 2232"/>
              <a:gd name="T54" fmla="*/ 2147483647 w 4716"/>
              <a:gd name="T55" fmla="*/ 2147483647 h 2232"/>
              <a:gd name="T56" fmla="*/ 2147483647 w 4716"/>
              <a:gd name="T57" fmla="*/ 2147483647 h 2232"/>
              <a:gd name="T58" fmla="*/ 0 w 4716"/>
              <a:gd name="T59" fmla="*/ 2147483647 h 2232"/>
              <a:gd name="T60" fmla="*/ 2147483647 w 4716"/>
              <a:gd name="T61" fmla="*/ 2147483647 h 2232"/>
              <a:gd name="T62" fmla="*/ 2147483647 w 4716"/>
              <a:gd name="T63" fmla="*/ 2147483647 h 2232"/>
              <a:gd name="T64" fmla="*/ 2147483647 w 4716"/>
              <a:gd name="T65" fmla="*/ 2147483647 h 2232"/>
              <a:gd name="T66" fmla="*/ 2147483647 w 4716"/>
              <a:gd name="T67" fmla="*/ 2147483647 h 2232"/>
              <a:gd name="T68" fmla="*/ 2147483647 w 4716"/>
              <a:gd name="T69" fmla="*/ 2147483647 h 2232"/>
              <a:gd name="T70" fmla="*/ 2147483647 w 4716"/>
              <a:gd name="T71" fmla="*/ 2147483647 h 2232"/>
              <a:gd name="T72" fmla="*/ 2147483647 w 4716"/>
              <a:gd name="T73" fmla="*/ 2147483647 h 2232"/>
              <a:gd name="T74" fmla="*/ 2147483647 w 4716"/>
              <a:gd name="T75" fmla="*/ 2147483647 h 2232"/>
              <a:gd name="T76" fmla="*/ 2147483647 w 4716"/>
              <a:gd name="T77" fmla="*/ 2147483647 h 2232"/>
              <a:gd name="T78" fmla="*/ 2147483647 w 4716"/>
              <a:gd name="T79" fmla="*/ 2147483647 h 2232"/>
              <a:gd name="T80" fmla="*/ 2147483647 w 4716"/>
              <a:gd name="T81" fmla="*/ 2147483647 h 2232"/>
              <a:gd name="T82" fmla="*/ 2147483647 w 4716"/>
              <a:gd name="T83" fmla="*/ 2147483647 h 2232"/>
              <a:gd name="T84" fmla="*/ 2147483647 w 4716"/>
              <a:gd name="T85" fmla="*/ 2147483647 h 2232"/>
              <a:gd name="T86" fmla="*/ 2147483647 w 4716"/>
              <a:gd name="T87" fmla="*/ 2147483647 h 2232"/>
              <a:gd name="T88" fmla="*/ 2147483647 w 4716"/>
              <a:gd name="T89" fmla="*/ 2147483647 h 2232"/>
              <a:gd name="T90" fmla="*/ 2147483647 w 4716"/>
              <a:gd name="T91" fmla="*/ 2147483647 h 2232"/>
              <a:gd name="T92" fmla="*/ 2147483647 w 4716"/>
              <a:gd name="T93" fmla="*/ 2147483647 h 2232"/>
              <a:gd name="T94" fmla="*/ 2147483647 w 4716"/>
              <a:gd name="T95" fmla="*/ 2147483647 h 2232"/>
              <a:gd name="T96" fmla="*/ 2147483647 w 4716"/>
              <a:gd name="T97" fmla="*/ 2147483647 h 2232"/>
              <a:gd name="T98" fmla="*/ 2147483647 w 4716"/>
              <a:gd name="T99" fmla="*/ 2147483647 h 2232"/>
              <a:gd name="T100" fmla="*/ 2147483647 w 4716"/>
              <a:gd name="T101" fmla="*/ 2147483647 h 2232"/>
              <a:gd name="T102" fmla="*/ 2147483647 w 4716"/>
              <a:gd name="T103" fmla="*/ 2147483647 h 2232"/>
              <a:gd name="T104" fmla="*/ 2147483647 w 4716"/>
              <a:gd name="T105" fmla="*/ 2147483647 h 223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716"/>
              <a:gd name="T160" fmla="*/ 0 h 2232"/>
              <a:gd name="T161" fmla="*/ 4716 w 4716"/>
              <a:gd name="T162" fmla="*/ 2232 h 223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716" h="2232">
                <a:moveTo>
                  <a:pt x="3357" y="2211"/>
                </a:moveTo>
                <a:cubicBezTo>
                  <a:pt x="3366" y="2202"/>
                  <a:pt x="3376" y="2194"/>
                  <a:pt x="3384" y="2184"/>
                </a:cubicBezTo>
                <a:cubicBezTo>
                  <a:pt x="3391" y="2176"/>
                  <a:pt x="3393" y="2163"/>
                  <a:pt x="3402" y="2157"/>
                </a:cubicBezTo>
                <a:cubicBezTo>
                  <a:pt x="3418" y="2147"/>
                  <a:pt x="3456" y="2139"/>
                  <a:pt x="3456" y="2139"/>
                </a:cubicBezTo>
                <a:cubicBezTo>
                  <a:pt x="3522" y="2040"/>
                  <a:pt x="3469" y="1952"/>
                  <a:pt x="3384" y="1896"/>
                </a:cubicBezTo>
                <a:cubicBezTo>
                  <a:pt x="3375" y="1882"/>
                  <a:pt x="3357" y="1861"/>
                  <a:pt x="3357" y="1842"/>
                </a:cubicBezTo>
                <a:cubicBezTo>
                  <a:pt x="3357" y="1786"/>
                  <a:pt x="3431" y="1757"/>
                  <a:pt x="3474" y="1743"/>
                </a:cubicBezTo>
                <a:cubicBezTo>
                  <a:pt x="3471" y="1764"/>
                  <a:pt x="3471" y="1786"/>
                  <a:pt x="3465" y="1806"/>
                </a:cubicBezTo>
                <a:cubicBezTo>
                  <a:pt x="3462" y="1816"/>
                  <a:pt x="3445" y="1822"/>
                  <a:pt x="3447" y="1833"/>
                </a:cubicBezTo>
                <a:cubicBezTo>
                  <a:pt x="3449" y="1844"/>
                  <a:pt x="3465" y="1845"/>
                  <a:pt x="3474" y="1851"/>
                </a:cubicBezTo>
                <a:cubicBezTo>
                  <a:pt x="3556" y="1839"/>
                  <a:pt x="3553" y="1849"/>
                  <a:pt x="3537" y="1770"/>
                </a:cubicBezTo>
                <a:cubicBezTo>
                  <a:pt x="3555" y="1758"/>
                  <a:pt x="3579" y="1752"/>
                  <a:pt x="3591" y="1734"/>
                </a:cubicBezTo>
                <a:cubicBezTo>
                  <a:pt x="3597" y="1725"/>
                  <a:pt x="3601" y="1714"/>
                  <a:pt x="3609" y="1707"/>
                </a:cubicBezTo>
                <a:cubicBezTo>
                  <a:pt x="3616" y="1701"/>
                  <a:pt x="3628" y="1702"/>
                  <a:pt x="3636" y="1698"/>
                </a:cubicBezTo>
                <a:cubicBezTo>
                  <a:pt x="3688" y="1672"/>
                  <a:pt x="3695" y="1670"/>
                  <a:pt x="3762" y="1662"/>
                </a:cubicBezTo>
                <a:cubicBezTo>
                  <a:pt x="3776" y="1619"/>
                  <a:pt x="3791" y="1628"/>
                  <a:pt x="3834" y="1617"/>
                </a:cubicBezTo>
                <a:cubicBezTo>
                  <a:pt x="3843" y="1608"/>
                  <a:pt x="3854" y="1601"/>
                  <a:pt x="3861" y="1590"/>
                </a:cubicBezTo>
                <a:cubicBezTo>
                  <a:pt x="3885" y="1555"/>
                  <a:pt x="3849" y="1566"/>
                  <a:pt x="3897" y="1545"/>
                </a:cubicBezTo>
                <a:cubicBezTo>
                  <a:pt x="3914" y="1537"/>
                  <a:pt x="3951" y="1527"/>
                  <a:pt x="3951" y="1527"/>
                </a:cubicBezTo>
                <a:cubicBezTo>
                  <a:pt x="3959" y="1485"/>
                  <a:pt x="3968" y="1457"/>
                  <a:pt x="3987" y="1419"/>
                </a:cubicBezTo>
                <a:cubicBezTo>
                  <a:pt x="3985" y="1392"/>
                  <a:pt x="4001" y="1293"/>
                  <a:pt x="3960" y="1257"/>
                </a:cubicBezTo>
                <a:cubicBezTo>
                  <a:pt x="3944" y="1243"/>
                  <a:pt x="3924" y="1233"/>
                  <a:pt x="3906" y="1221"/>
                </a:cubicBezTo>
                <a:cubicBezTo>
                  <a:pt x="3897" y="1215"/>
                  <a:pt x="3879" y="1203"/>
                  <a:pt x="3879" y="1203"/>
                </a:cubicBezTo>
                <a:cubicBezTo>
                  <a:pt x="3904" y="1186"/>
                  <a:pt x="3921" y="1148"/>
                  <a:pt x="3951" y="1140"/>
                </a:cubicBezTo>
                <a:cubicBezTo>
                  <a:pt x="3974" y="1134"/>
                  <a:pt x="3999" y="1134"/>
                  <a:pt x="4023" y="1131"/>
                </a:cubicBezTo>
                <a:cubicBezTo>
                  <a:pt x="3960" y="1089"/>
                  <a:pt x="4040" y="1137"/>
                  <a:pt x="3951" y="1104"/>
                </a:cubicBezTo>
                <a:cubicBezTo>
                  <a:pt x="3941" y="1100"/>
                  <a:pt x="3934" y="1090"/>
                  <a:pt x="3924" y="1086"/>
                </a:cubicBezTo>
                <a:cubicBezTo>
                  <a:pt x="3907" y="1078"/>
                  <a:pt x="3870" y="1068"/>
                  <a:pt x="3870" y="1068"/>
                </a:cubicBezTo>
                <a:cubicBezTo>
                  <a:pt x="3890" y="1009"/>
                  <a:pt x="3933" y="1035"/>
                  <a:pt x="3978" y="1050"/>
                </a:cubicBezTo>
                <a:cubicBezTo>
                  <a:pt x="3987" y="1047"/>
                  <a:pt x="3997" y="1045"/>
                  <a:pt x="4005" y="1041"/>
                </a:cubicBezTo>
                <a:cubicBezTo>
                  <a:pt x="4015" y="1036"/>
                  <a:pt x="4021" y="1021"/>
                  <a:pt x="4032" y="1023"/>
                </a:cubicBezTo>
                <a:cubicBezTo>
                  <a:pt x="4043" y="1025"/>
                  <a:pt x="4041" y="1044"/>
                  <a:pt x="4050" y="1050"/>
                </a:cubicBezTo>
                <a:cubicBezTo>
                  <a:pt x="4060" y="1057"/>
                  <a:pt x="4074" y="1056"/>
                  <a:pt x="4086" y="1059"/>
                </a:cubicBezTo>
                <a:cubicBezTo>
                  <a:pt x="4092" y="1068"/>
                  <a:pt x="4102" y="1075"/>
                  <a:pt x="4104" y="1086"/>
                </a:cubicBezTo>
                <a:cubicBezTo>
                  <a:pt x="4111" y="1130"/>
                  <a:pt x="4093" y="1181"/>
                  <a:pt x="4113" y="1221"/>
                </a:cubicBezTo>
                <a:cubicBezTo>
                  <a:pt x="4121" y="1237"/>
                  <a:pt x="4149" y="1215"/>
                  <a:pt x="4167" y="1212"/>
                </a:cubicBezTo>
                <a:cubicBezTo>
                  <a:pt x="4176" y="1206"/>
                  <a:pt x="4183" y="1196"/>
                  <a:pt x="4194" y="1194"/>
                </a:cubicBezTo>
                <a:cubicBezTo>
                  <a:pt x="4229" y="1187"/>
                  <a:pt x="4270" y="1202"/>
                  <a:pt x="4302" y="1185"/>
                </a:cubicBezTo>
                <a:cubicBezTo>
                  <a:pt x="4315" y="1178"/>
                  <a:pt x="4300" y="1154"/>
                  <a:pt x="4293" y="1140"/>
                </a:cubicBezTo>
                <a:cubicBezTo>
                  <a:pt x="4287" y="1129"/>
                  <a:pt x="4274" y="1123"/>
                  <a:pt x="4266" y="1113"/>
                </a:cubicBezTo>
                <a:cubicBezTo>
                  <a:pt x="4230" y="1067"/>
                  <a:pt x="4235" y="1073"/>
                  <a:pt x="4221" y="1032"/>
                </a:cubicBezTo>
                <a:cubicBezTo>
                  <a:pt x="4234" y="980"/>
                  <a:pt x="4230" y="973"/>
                  <a:pt x="4284" y="960"/>
                </a:cubicBezTo>
                <a:cubicBezTo>
                  <a:pt x="4290" y="951"/>
                  <a:pt x="4297" y="943"/>
                  <a:pt x="4302" y="933"/>
                </a:cubicBezTo>
                <a:cubicBezTo>
                  <a:pt x="4306" y="925"/>
                  <a:pt x="4303" y="912"/>
                  <a:pt x="4311" y="906"/>
                </a:cubicBezTo>
                <a:cubicBezTo>
                  <a:pt x="4348" y="880"/>
                  <a:pt x="4458" y="881"/>
                  <a:pt x="4482" y="879"/>
                </a:cubicBezTo>
                <a:cubicBezTo>
                  <a:pt x="4508" y="853"/>
                  <a:pt x="4528" y="824"/>
                  <a:pt x="4554" y="798"/>
                </a:cubicBezTo>
                <a:cubicBezTo>
                  <a:pt x="4571" y="781"/>
                  <a:pt x="4591" y="770"/>
                  <a:pt x="4608" y="753"/>
                </a:cubicBezTo>
                <a:cubicBezTo>
                  <a:pt x="4618" y="724"/>
                  <a:pt x="4643" y="701"/>
                  <a:pt x="4653" y="672"/>
                </a:cubicBezTo>
                <a:cubicBezTo>
                  <a:pt x="4656" y="663"/>
                  <a:pt x="4655" y="652"/>
                  <a:pt x="4662" y="645"/>
                </a:cubicBezTo>
                <a:cubicBezTo>
                  <a:pt x="4669" y="638"/>
                  <a:pt x="4680" y="639"/>
                  <a:pt x="4689" y="636"/>
                </a:cubicBezTo>
                <a:cubicBezTo>
                  <a:pt x="4699" y="606"/>
                  <a:pt x="4706" y="576"/>
                  <a:pt x="4716" y="546"/>
                </a:cubicBezTo>
                <a:cubicBezTo>
                  <a:pt x="4711" y="531"/>
                  <a:pt x="4704" y="501"/>
                  <a:pt x="4689" y="492"/>
                </a:cubicBezTo>
                <a:cubicBezTo>
                  <a:pt x="4661" y="474"/>
                  <a:pt x="4607" y="465"/>
                  <a:pt x="4572" y="456"/>
                </a:cubicBezTo>
                <a:cubicBezTo>
                  <a:pt x="4554" y="444"/>
                  <a:pt x="4525" y="441"/>
                  <a:pt x="4518" y="420"/>
                </a:cubicBezTo>
                <a:cubicBezTo>
                  <a:pt x="4506" y="383"/>
                  <a:pt x="4517" y="398"/>
                  <a:pt x="4482" y="375"/>
                </a:cubicBezTo>
                <a:cubicBezTo>
                  <a:pt x="4440" y="312"/>
                  <a:pt x="4464" y="333"/>
                  <a:pt x="4419" y="303"/>
                </a:cubicBezTo>
                <a:cubicBezTo>
                  <a:pt x="4372" y="232"/>
                  <a:pt x="4350" y="260"/>
                  <a:pt x="4248" y="267"/>
                </a:cubicBezTo>
                <a:cubicBezTo>
                  <a:pt x="4214" y="276"/>
                  <a:pt x="4191" y="292"/>
                  <a:pt x="4158" y="303"/>
                </a:cubicBezTo>
                <a:cubicBezTo>
                  <a:pt x="4093" y="296"/>
                  <a:pt x="4091" y="299"/>
                  <a:pt x="4041" y="285"/>
                </a:cubicBezTo>
                <a:cubicBezTo>
                  <a:pt x="4022" y="279"/>
                  <a:pt x="4007" y="262"/>
                  <a:pt x="3987" y="258"/>
                </a:cubicBezTo>
                <a:cubicBezTo>
                  <a:pt x="3955" y="251"/>
                  <a:pt x="3921" y="252"/>
                  <a:pt x="3888" y="249"/>
                </a:cubicBezTo>
                <a:cubicBezTo>
                  <a:pt x="3853" y="226"/>
                  <a:pt x="3815" y="218"/>
                  <a:pt x="3780" y="195"/>
                </a:cubicBezTo>
                <a:cubicBezTo>
                  <a:pt x="3774" y="186"/>
                  <a:pt x="3773" y="169"/>
                  <a:pt x="3762" y="168"/>
                </a:cubicBezTo>
                <a:cubicBezTo>
                  <a:pt x="3723" y="163"/>
                  <a:pt x="3684" y="177"/>
                  <a:pt x="3645" y="177"/>
                </a:cubicBezTo>
                <a:cubicBezTo>
                  <a:pt x="3585" y="177"/>
                  <a:pt x="3525" y="171"/>
                  <a:pt x="3465" y="168"/>
                </a:cubicBezTo>
                <a:cubicBezTo>
                  <a:pt x="3399" y="146"/>
                  <a:pt x="3429" y="155"/>
                  <a:pt x="3375" y="141"/>
                </a:cubicBezTo>
                <a:cubicBezTo>
                  <a:pt x="3297" y="89"/>
                  <a:pt x="3350" y="115"/>
                  <a:pt x="3285" y="96"/>
                </a:cubicBezTo>
                <a:cubicBezTo>
                  <a:pt x="3267" y="91"/>
                  <a:pt x="3249" y="84"/>
                  <a:pt x="3231" y="78"/>
                </a:cubicBezTo>
                <a:cubicBezTo>
                  <a:pt x="3222" y="75"/>
                  <a:pt x="3204" y="69"/>
                  <a:pt x="3204" y="69"/>
                </a:cubicBezTo>
                <a:cubicBezTo>
                  <a:pt x="3084" y="78"/>
                  <a:pt x="2972" y="106"/>
                  <a:pt x="2853" y="123"/>
                </a:cubicBezTo>
                <a:cubicBezTo>
                  <a:pt x="2823" y="120"/>
                  <a:pt x="2793" y="120"/>
                  <a:pt x="2763" y="114"/>
                </a:cubicBezTo>
                <a:cubicBezTo>
                  <a:pt x="2744" y="111"/>
                  <a:pt x="2709" y="96"/>
                  <a:pt x="2709" y="96"/>
                </a:cubicBezTo>
                <a:cubicBezTo>
                  <a:pt x="2514" y="106"/>
                  <a:pt x="2483" y="113"/>
                  <a:pt x="2277" y="105"/>
                </a:cubicBezTo>
                <a:cubicBezTo>
                  <a:pt x="2120" y="0"/>
                  <a:pt x="1845" y="71"/>
                  <a:pt x="1710" y="69"/>
                </a:cubicBezTo>
                <a:cubicBezTo>
                  <a:pt x="1665" y="72"/>
                  <a:pt x="1620" y="72"/>
                  <a:pt x="1575" y="78"/>
                </a:cubicBezTo>
                <a:cubicBezTo>
                  <a:pt x="1531" y="84"/>
                  <a:pt x="1506" y="110"/>
                  <a:pt x="1467" y="123"/>
                </a:cubicBezTo>
                <a:cubicBezTo>
                  <a:pt x="1458" y="135"/>
                  <a:pt x="1449" y="147"/>
                  <a:pt x="1440" y="159"/>
                </a:cubicBezTo>
                <a:cubicBezTo>
                  <a:pt x="1434" y="168"/>
                  <a:pt x="1433" y="184"/>
                  <a:pt x="1422" y="186"/>
                </a:cubicBezTo>
                <a:cubicBezTo>
                  <a:pt x="1411" y="188"/>
                  <a:pt x="1405" y="172"/>
                  <a:pt x="1395" y="168"/>
                </a:cubicBezTo>
                <a:cubicBezTo>
                  <a:pt x="1365" y="155"/>
                  <a:pt x="1285" y="152"/>
                  <a:pt x="1269" y="150"/>
                </a:cubicBezTo>
                <a:cubicBezTo>
                  <a:pt x="1200" y="153"/>
                  <a:pt x="1131" y="154"/>
                  <a:pt x="1062" y="159"/>
                </a:cubicBezTo>
                <a:cubicBezTo>
                  <a:pt x="1013" y="163"/>
                  <a:pt x="958" y="188"/>
                  <a:pt x="909" y="195"/>
                </a:cubicBezTo>
                <a:cubicBezTo>
                  <a:pt x="873" y="207"/>
                  <a:pt x="871" y="232"/>
                  <a:pt x="837" y="249"/>
                </a:cubicBezTo>
                <a:cubicBezTo>
                  <a:pt x="807" y="264"/>
                  <a:pt x="777" y="277"/>
                  <a:pt x="747" y="294"/>
                </a:cubicBezTo>
                <a:cubicBezTo>
                  <a:pt x="738" y="299"/>
                  <a:pt x="731" y="310"/>
                  <a:pt x="720" y="312"/>
                </a:cubicBezTo>
                <a:cubicBezTo>
                  <a:pt x="669" y="320"/>
                  <a:pt x="618" y="318"/>
                  <a:pt x="567" y="321"/>
                </a:cubicBezTo>
                <a:cubicBezTo>
                  <a:pt x="462" y="356"/>
                  <a:pt x="459" y="357"/>
                  <a:pt x="342" y="366"/>
                </a:cubicBezTo>
                <a:cubicBezTo>
                  <a:pt x="279" y="387"/>
                  <a:pt x="215" y="399"/>
                  <a:pt x="153" y="420"/>
                </a:cubicBezTo>
                <a:cubicBezTo>
                  <a:pt x="95" y="478"/>
                  <a:pt x="53" y="531"/>
                  <a:pt x="27" y="609"/>
                </a:cubicBezTo>
                <a:cubicBezTo>
                  <a:pt x="21" y="628"/>
                  <a:pt x="6" y="644"/>
                  <a:pt x="0" y="663"/>
                </a:cubicBezTo>
                <a:cubicBezTo>
                  <a:pt x="1" y="670"/>
                  <a:pt x="10" y="738"/>
                  <a:pt x="18" y="744"/>
                </a:cubicBezTo>
                <a:cubicBezTo>
                  <a:pt x="33" y="755"/>
                  <a:pt x="54" y="756"/>
                  <a:pt x="72" y="762"/>
                </a:cubicBezTo>
                <a:cubicBezTo>
                  <a:pt x="114" y="776"/>
                  <a:pt x="136" y="815"/>
                  <a:pt x="180" y="825"/>
                </a:cubicBezTo>
                <a:cubicBezTo>
                  <a:pt x="198" y="829"/>
                  <a:pt x="216" y="830"/>
                  <a:pt x="234" y="834"/>
                </a:cubicBezTo>
                <a:cubicBezTo>
                  <a:pt x="252" y="839"/>
                  <a:pt x="288" y="852"/>
                  <a:pt x="288" y="852"/>
                </a:cubicBezTo>
                <a:cubicBezTo>
                  <a:pt x="291" y="864"/>
                  <a:pt x="286" y="882"/>
                  <a:pt x="297" y="888"/>
                </a:cubicBezTo>
                <a:cubicBezTo>
                  <a:pt x="308" y="894"/>
                  <a:pt x="323" y="886"/>
                  <a:pt x="333" y="879"/>
                </a:cubicBezTo>
                <a:cubicBezTo>
                  <a:pt x="362" y="859"/>
                  <a:pt x="366" y="802"/>
                  <a:pt x="387" y="771"/>
                </a:cubicBezTo>
                <a:cubicBezTo>
                  <a:pt x="429" y="774"/>
                  <a:pt x="472" y="773"/>
                  <a:pt x="513" y="780"/>
                </a:cubicBezTo>
                <a:cubicBezTo>
                  <a:pt x="614" y="798"/>
                  <a:pt x="472" y="799"/>
                  <a:pt x="567" y="807"/>
                </a:cubicBezTo>
                <a:cubicBezTo>
                  <a:pt x="633" y="812"/>
                  <a:pt x="699" y="813"/>
                  <a:pt x="765" y="816"/>
                </a:cubicBezTo>
                <a:cubicBezTo>
                  <a:pt x="792" y="897"/>
                  <a:pt x="762" y="855"/>
                  <a:pt x="810" y="879"/>
                </a:cubicBezTo>
                <a:cubicBezTo>
                  <a:pt x="820" y="884"/>
                  <a:pt x="828" y="891"/>
                  <a:pt x="837" y="897"/>
                </a:cubicBezTo>
                <a:cubicBezTo>
                  <a:pt x="843" y="906"/>
                  <a:pt x="855" y="913"/>
                  <a:pt x="855" y="924"/>
                </a:cubicBezTo>
                <a:cubicBezTo>
                  <a:pt x="855" y="952"/>
                  <a:pt x="801" y="966"/>
                  <a:pt x="783" y="978"/>
                </a:cubicBezTo>
                <a:cubicBezTo>
                  <a:pt x="786" y="1005"/>
                  <a:pt x="766" y="1050"/>
                  <a:pt x="792" y="1059"/>
                </a:cubicBezTo>
                <a:cubicBezTo>
                  <a:pt x="882" y="1090"/>
                  <a:pt x="1065" y="1024"/>
                  <a:pt x="1170" y="1014"/>
                </a:cubicBezTo>
                <a:cubicBezTo>
                  <a:pt x="1159" y="959"/>
                  <a:pt x="1136" y="926"/>
                  <a:pt x="1098" y="888"/>
                </a:cubicBezTo>
                <a:cubicBezTo>
                  <a:pt x="1075" y="820"/>
                  <a:pt x="1080" y="816"/>
                  <a:pt x="1098" y="744"/>
                </a:cubicBezTo>
                <a:cubicBezTo>
                  <a:pt x="1101" y="756"/>
                  <a:pt x="1097" y="773"/>
                  <a:pt x="1107" y="780"/>
                </a:cubicBezTo>
                <a:cubicBezTo>
                  <a:pt x="1133" y="796"/>
                  <a:pt x="1168" y="788"/>
                  <a:pt x="1197" y="798"/>
                </a:cubicBezTo>
                <a:cubicBezTo>
                  <a:pt x="1200" y="810"/>
                  <a:pt x="1199" y="824"/>
                  <a:pt x="1206" y="834"/>
                </a:cubicBezTo>
                <a:cubicBezTo>
                  <a:pt x="1212" y="843"/>
                  <a:pt x="1227" y="843"/>
                  <a:pt x="1233" y="852"/>
                </a:cubicBezTo>
                <a:cubicBezTo>
                  <a:pt x="1255" y="886"/>
                  <a:pt x="1255" y="926"/>
                  <a:pt x="1278" y="960"/>
                </a:cubicBezTo>
                <a:cubicBezTo>
                  <a:pt x="1281" y="990"/>
                  <a:pt x="1282" y="1020"/>
                  <a:pt x="1287" y="1050"/>
                </a:cubicBezTo>
                <a:cubicBezTo>
                  <a:pt x="1289" y="1065"/>
                  <a:pt x="1309" y="1089"/>
                  <a:pt x="1287" y="1104"/>
                </a:cubicBezTo>
                <a:cubicBezTo>
                  <a:pt x="1272" y="1115"/>
                  <a:pt x="1233" y="1122"/>
                  <a:pt x="1233" y="1122"/>
                </a:cubicBezTo>
                <a:cubicBezTo>
                  <a:pt x="1121" y="1113"/>
                  <a:pt x="999" y="1095"/>
                  <a:pt x="891" y="1131"/>
                </a:cubicBezTo>
                <a:cubicBezTo>
                  <a:pt x="877" y="1172"/>
                  <a:pt x="881" y="1243"/>
                  <a:pt x="918" y="1275"/>
                </a:cubicBezTo>
                <a:cubicBezTo>
                  <a:pt x="934" y="1289"/>
                  <a:pt x="972" y="1311"/>
                  <a:pt x="972" y="1311"/>
                </a:cubicBezTo>
                <a:cubicBezTo>
                  <a:pt x="975" y="1323"/>
                  <a:pt x="974" y="1337"/>
                  <a:pt x="981" y="1347"/>
                </a:cubicBezTo>
                <a:cubicBezTo>
                  <a:pt x="987" y="1356"/>
                  <a:pt x="1000" y="1358"/>
                  <a:pt x="1008" y="1365"/>
                </a:cubicBezTo>
                <a:cubicBezTo>
                  <a:pt x="1018" y="1373"/>
                  <a:pt x="1024" y="1385"/>
                  <a:pt x="1035" y="1392"/>
                </a:cubicBezTo>
                <a:cubicBezTo>
                  <a:pt x="1052" y="1403"/>
                  <a:pt x="1072" y="1408"/>
                  <a:pt x="1089" y="1419"/>
                </a:cubicBezTo>
                <a:cubicBezTo>
                  <a:pt x="1092" y="1428"/>
                  <a:pt x="1089" y="1444"/>
                  <a:pt x="1098" y="1446"/>
                </a:cubicBezTo>
                <a:cubicBezTo>
                  <a:pt x="1115" y="1450"/>
                  <a:pt x="1138" y="1409"/>
                  <a:pt x="1143" y="1401"/>
                </a:cubicBezTo>
                <a:cubicBezTo>
                  <a:pt x="1197" y="1410"/>
                  <a:pt x="1205" y="1422"/>
                  <a:pt x="1251" y="1437"/>
                </a:cubicBezTo>
                <a:cubicBezTo>
                  <a:pt x="1273" y="1503"/>
                  <a:pt x="1279" y="1491"/>
                  <a:pt x="1359" y="1500"/>
                </a:cubicBezTo>
                <a:cubicBezTo>
                  <a:pt x="1420" y="1541"/>
                  <a:pt x="1343" y="1495"/>
                  <a:pt x="1440" y="1527"/>
                </a:cubicBezTo>
                <a:cubicBezTo>
                  <a:pt x="1450" y="1530"/>
                  <a:pt x="1457" y="1542"/>
                  <a:pt x="1467" y="1545"/>
                </a:cubicBezTo>
                <a:cubicBezTo>
                  <a:pt x="1484" y="1551"/>
                  <a:pt x="1503" y="1551"/>
                  <a:pt x="1521" y="1554"/>
                </a:cubicBezTo>
                <a:cubicBezTo>
                  <a:pt x="1555" y="1656"/>
                  <a:pt x="1838" y="1599"/>
                  <a:pt x="1845" y="1599"/>
                </a:cubicBezTo>
                <a:cubicBezTo>
                  <a:pt x="1854" y="1602"/>
                  <a:pt x="1865" y="1601"/>
                  <a:pt x="1872" y="1608"/>
                </a:cubicBezTo>
                <a:cubicBezTo>
                  <a:pt x="1887" y="1623"/>
                  <a:pt x="1873" y="1657"/>
                  <a:pt x="1890" y="1671"/>
                </a:cubicBezTo>
                <a:cubicBezTo>
                  <a:pt x="1902" y="1681"/>
                  <a:pt x="1920" y="1677"/>
                  <a:pt x="1935" y="1680"/>
                </a:cubicBezTo>
                <a:cubicBezTo>
                  <a:pt x="1944" y="1686"/>
                  <a:pt x="1952" y="1694"/>
                  <a:pt x="1962" y="1698"/>
                </a:cubicBezTo>
                <a:cubicBezTo>
                  <a:pt x="1979" y="1706"/>
                  <a:pt x="2016" y="1716"/>
                  <a:pt x="2016" y="1716"/>
                </a:cubicBezTo>
                <a:cubicBezTo>
                  <a:pt x="2055" y="1774"/>
                  <a:pt x="2061" y="1743"/>
                  <a:pt x="2115" y="1779"/>
                </a:cubicBezTo>
                <a:cubicBezTo>
                  <a:pt x="2150" y="1802"/>
                  <a:pt x="2132" y="1794"/>
                  <a:pt x="2169" y="1806"/>
                </a:cubicBezTo>
                <a:cubicBezTo>
                  <a:pt x="2178" y="1815"/>
                  <a:pt x="2184" y="1829"/>
                  <a:pt x="2196" y="1833"/>
                </a:cubicBezTo>
                <a:cubicBezTo>
                  <a:pt x="2225" y="1842"/>
                  <a:pt x="2260" y="1827"/>
                  <a:pt x="2286" y="1842"/>
                </a:cubicBezTo>
                <a:cubicBezTo>
                  <a:pt x="2302" y="1852"/>
                  <a:pt x="2286" y="1890"/>
                  <a:pt x="2304" y="1896"/>
                </a:cubicBezTo>
                <a:cubicBezTo>
                  <a:pt x="2313" y="1899"/>
                  <a:pt x="2322" y="1902"/>
                  <a:pt x="2331" y="1905"/>
                </a:cubicBezTo>
                <a:cubicBezTo>
                  <a:pt x="2367" y="1902"/>
                  <a:pt x="2407" y="1912"/>
                  <a:pt x="2439" y="1896"/>
                </a:cubicBezTo>
                <a:cubicBezTo>
                  <a:pt x="2456" y="1888"/>
                  <a:pt x="2451" y="1860"/>
                  <a:pt x="2457" y="1842"/>
                </a:cubicBezTo>
                <a:cubicBezTo>
                  <a:pt x="2460" y="1832"/>
                  <a:pt x="2474" y="1829"/>
                  <a:pt x="2484" y="1824"/>
                </a:cubicBezTo>
                <a:cubicBezTo>
                  <a:pt x="2512" y="1810"/>
                  <a:pt x="2565" y="1779"/>
                  <a:pt x="2565" y="1779"/>
                </a:cubicBezTo>
                <a:cubicBezTo>
                  <a:pt x="2617" y="1702"/>
                  <a:pt x="2548" y="1793"/>
                  <a:pt x="2610" y="1743"/>
                </a:cubicBezTo>
                <a:cubicBezTo>
                  <a:pt x="2628" y="1728"/>
                  <a:pt x="2638" y="1706"/>
                  <a:pt x="2655" y="1689"/>
                </a:cubicBezTo>
                <a:cubicBezTo>
                  <a:pt x="2737" y="1703"/>
                  <a:pt x="2777" y="1689"/>
                  <a:pt x="2844" y="1644"/>
                </a:cubicBezTo>
                <a:cubicBezTo>
                  <a:pt x="2853" y="1638"/>
                  <a:pt x="2934" y="1626"/>
                  <a:pt x="2934" y="1626"/>
                </a:cubicBezTo>
                <a:cubicBezTo>
                  <a:pt x="2997" y="1629"/>
                  <a:pt x="3061" y="1624"/>
                  <a:pt x="3123" y="1635"/>
                </a:cubicBezTo>
                <a:cubicBezTo>
                  <a:pt x="3143" y="1638"/>
                  <a:pt x="3148" y="1703"/>
                  <a:pt x="3150" y="1707"/>
                </a:cubicBezTo>
                <a:cubicBezTo>
                  <a:pt x="3163" y="1741"/>
                  <a:pt x="3171" y="1735"/>
                  <a:pt x="3204" y="1743"/>
                </a:cubicBezTo>
                <a:cubicBezTo>
                  <a:pt x="3217" y="1781"/>
                  <a:pt x="3247" y="1820"/>
                  <a:pt x="3285" y="1833"/>
                </a:cubicBezTo>
                <a:cubicBezTo>
                  <a:pt x="3314" y="1876"/>
                  <a:pt x="3300" y="1850"/>
                  <a:pt x="3321" y="1914"/>
                </a:cubicBezTo>
                <a:cubicBezTo>
                  <a:pt x="3328" y="1935"/>
                  <a:pt x="3345" y="1950"/>
                  <a:pt x="3357" y="1968"/>
                </a:cubicBezTo>
                <a:cubicBezTo>
                  <a:pt x="3382" y="2006"/>
                  <a:pt x="3382" y="2069"/>
                  <a:pt x="3393" y="2112"/>
                </a:cubicBezTo>
                <a:cubicBezTo>
                  <a:pt x="3390" y="2142"/>
                  <a:pt x="3389" y="2172"/>
                  <a:pt x="3384" y="2202"/>
                </a:cubicBezTo>
                <a:cubicBezTo>
                  <a:pt x="3383" y="2211"/>
                  <a:pt x="3384" y="2226"/>
                  <a:pt x="3375" y="2229"/>
                </a:cubicBezTo>
                <a:cubicBezTo>
                  <a:pt x="3367" y="2232"/>
                  <a:pt x="3363" y="2217"/>
                  <a:pt x="3357" y="2211"/>
                </a:cubicBez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" name="Picture 13" descr="Khan c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3012" y="3881438"/>
            <a:ext cx="2682688" cy="2443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Rounded Rectangle 14"/>
          <p:cNvSpPr/>
          <p:nvPr/>
        </p:nvSpPr>
        <p:spPr>
          <a:xfrm>
            <a:off x="-76200" y="1828800"/>
            <a:ext cx="99060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-152400" y="3657600"/>
            <a:ext cx="99060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2" grpId="0" animBg="1"/>
      <p:bldP spid="11268" grpId="0" animBg="1"/>
      <p:bldP spid="11272" grpId="0" animBg="1"/>
      <p:bldP spid="11275" grpId="0" animBg="1"/>
      <p:bldP spid="11290" grpId="0" animBg="1"/>
      <p:bldP spid="11296" grpId="0" animBg="1"/>
      <p:bldP spid="11291" grpId="0" animBg="1"/>
      <p:bldP spid="11293" grpId="0" animBg="1"/>
      <p:bldP spid="11295" grpId="0" animBg="1"/>
      <p:bldP spid="11288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MCj0194028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4953000"/>
            <a:ext cx="17859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j02957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5181600"/>
            <a:ext cx="13827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0" y="304800"/>
            <a:ext cx="4267200" cy="556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Civilization</a:t>
            </a:r>
            <a:endParaRPr lang="en-US" sz="240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00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By Roger S. Thomas, to the tune </a:t>
            </a:r>
            <a:r>
              <a:rPr lang="en-US" sz="1000" i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The Rhythm of the Rain</a:t>
            </a:r>
            <a:endParaRPr lang="en-US" sz="100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00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Look at all the animals of Eurasia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Helping humans get their start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Domesticating, cultivating, creating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Those city-states with all their heart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6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The goat &amp; sheep, the cow &amp; pig &amp; all that wheat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Created surplus, don’t you know?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The horse nearby, the camel &amp; the donkey, too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Made the Fertile Crescent start to grow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6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Civilization, now begin to share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Economic trade, religion, laws that are fair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Specialization for a population on the go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4343400" y="152400"/>
            <a:ext cx="4648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Look at how the river valley plays its part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Providing silt and water for the sand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Manure fertilizes and the farmers start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Creating math to claim their land 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sz="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With animals and crops the humans start to spread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From river valleys far and wide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The Tigris, Nile, the Indus, and the    Huang He, too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Help civilization find its stride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sz="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Civilization, now you’d better take care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Depleting natural resources is not a false scare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Mesopotamia’s not a garden and Harappa’s gone away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sz="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Look at how the food packages move along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As new civilizations start to grow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Technology’s adapted and improved as well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As along the latitude they go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sz="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4" name="Picture 9" descr="MCj0215758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159232">
            <a:off x="7821612" y="5541963"/>
            <a:ext cx="1090613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0" descr="MCj0198215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4953000"/>
            <a:ext cx="1066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1" descr="MCBD08857_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6019800"/>
            <a:ext cx="25685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Revised Grade 7 Curriculum Map</a:t>
            </a:r>
            <a:endParaRPr lang="en-US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Content Placeholder 5" descr="Unit link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371600"/>
            <a:ext cx="8892330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Group 8"/>
          <p:cNvGrpSpPr/>
          <p:nvPr/>
        </p:nvGrpSpPr>
        <p:grpSpPr>
          <a:xfrm rot="310828">
            <a:off x="4876800" y="2912867"/>
            <a:ext cx="3124200" cy="2895600"/>
            <a:chOff x="4876800" y="2286000"/>
            <a:chExt cx="3124200" cy="2895600"/>
          </a:xfrm>
        </p:grpSpPr>
        <p:sp>
          <p:nvSpPr>
            <p:cNvPr id="7" name="Left Arrow 6"/>
            <p:cNvSpPr/>
            <p:nvPr/>
          </p:nvSpPr>
          <p:spPr>
            <a:xfrm>
              <a:off x="4876800" y="2286000"/>
              <a:ext cx="3124200" cy="2895600"/>
            </a:xfrm>
            <a:prstGeom prst="lef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257800" y="3200400"/>
              <a:ext cx="274320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 Units are Bookmarked!  </a:t>
              </a:r>
              <a:r>
                <a:rPr lang="en-US" sz="17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Control-Click on the         Unit you want to go              to in the map!</a:t>
              </a:r>
              <a:endParaRPr lang="en-US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 rot="20368794">
            <a:off x="-657056" y="570000"/>
            <a:ext cx="8148488" cy="769441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b="1" cap="small" dirty="0" smtClean="0">
                <a:solidFill>
                  <a:srgbClr val="FF0000"/>
                </a:solidFill>
                <a:latin typeface="Arial Rounded MT Bold" pitchFamily="34" charset="0"/>
              </a:rPr>
              <a:t>   Remember this slide?</a:t>
            </a:r>
            <a:endParaRPr lang="en-US" sz="4400" b="1" cap="small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grpSp>
        <p:nvGrpSpPr>
          <p:cNvPr id="10" name="Group 8"/>
          <p:cNvGrpSpPr/>
          <p:nvPr/>
        </p:nvGrpSpPr>
        <p:grpSpPr>
          <a:xfrm rot="310828">
            <a:off x="4828629" y="2726477"/>
            <a:ext cx="3136243" cy="2895600"/>
            <a:chOff x="4876800" y="2286000"/>
            <a:chExt cx="3136243" cy="2895600"/>
          </a:xfrm>
        </p:grpSpPr>
        <p:sp>
          <p:nvSpPr>
            <p:cNvPr id="11" name="Left Arrow 10"/>
            <p:cNvSpPr/>
            <p:nvPr/>
          </p:nvSpPr>
          <p:spPr>
            <a:xfrm>
              <a:off x="4876800" y="2286000"/>
              <a:ext cx="3124200" cy="2895600"/>
            </a:xfrm>
            <a:prstGeom prst="leftArrow">
              <a:avLst/>
            </a:prstGeom>
            <a:solidFill>
              <a:srgbClr val="FFFF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69843" y="3092003"/>
              <a:ext cx="274320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b="1" dirty="0" smtClean="0">
                  <a:solidFill>
                    <a:schemeClr val="tx2"/>
                  </a:solidFill>
                </a:rPr>
                <a:t>These are the Units </a:t>
              </a:r>
            </a:p>
            <a:p>
              <a:pPr algn="r"/>
              <a:r>
                <a:rPr lang="en-US" sz="1700" b="1" dirty="0" smtClean="0">
                  <a:solidFill>
                    <a:schemeClr val="tx2"/>
                  </a:solidFill>
                </a:rPr>
                <a:t>of the Curriculum!  </a:t>
              </a:r>
            </a:p>
            <a:p>
              <a:pPr algn="r"/>
              <a:r>
                <a:rPr lang="en-US" sz="1700" b="1" dirty="0" smtClean="0">
                  <a:solidFill>
                    <a:srgbClr val="FF0000"/>
                  </a:solidFill>
                </a:rPr>
                <a:t>How do we pace our instruction to teach it all?</a:t>
              </a:r>
              <a:endParaRPr lang="en-US" sz="17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019800" y="457200"/>
            <a:ext cx="2971800" cy="230832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SS-07-5.3.5</a:t>
            </a:r>
          </a:p>
          <a:p>
            <a:r>
              <a:rPr lang="en-US" dirty="0" smtClean="0"/>
              <a:t>Students will explain how the Age of Exploration (early civilizations prior to 1500 A.D.) produced extensive contact among isolated cultures and explain the impact of this contact.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686800" cy="4068763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Maiandra GD" pitchFamily="34" charset="0"/>
              </a:rPr>
              <a:t>As it entered the Age of Exploration, Europe had the benefit of the  ultimate factors of geography and the proximate factors of civilization’s development.</a:t>
            </a:r>
          </a:p>
        </p:txBody>
      </p:sp>
      <p:pic>
        <p:nvPicPr>
          <p:cNvPr id="22531" name="Picture 5" descr="MCj025071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419600"/>
            <a:ext cx="2317750" cy="18319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04800" y="1143000"/>
            <a:ext cx="1371600" cy="838200"/>
            <a:chOff x="192" y="720"/>
            <a:chExt cx="864" cy="528"/>
          </a:xfrm>
        </p:grpSpPr>
        <p:sp>
          <p:nvSpPr>
            <p:cNvPr id="23599" name="Rectangle 10"/>
            <p:cNvSpPr>
              <a:spLocks noChangeArrowheads="1"/>
            </p:cNvSpPr>
            <p:nvPr/>
          </p:nvSpPr>
          <p:spPr bwMode="auto">
            <a:xfrm>
              <a:off x="192" y="720"/>
              <a:ext cx="864" cy="52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00" name="Text Box 14"/>
            <p:cNvSpPr txBox="1">
              <a:spLocks noChangeArrowheads="1"/>
            </p:cNvSpPr>
            <p:nvPr/>
          </p:nvSpPr>
          <p:spPr bwMode="auto">
            <a:xfrm>
              <a:off x="192" y="758"/>
              <a:ext cx="816" cy="44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b="1">
                  <a:latin typeface="Candara" pitchFamily="34" charset="0"/>
                </a:rPr>
                <a:t>East/West Axis</a:t>
              </a:r>
            </a:p>
          </p:txBody>
        </p:sp>
      </p:grpSp>
      <p:sp>
        <p:nvSpPr>
          <p:cNvPr id="23555" name="Rectangle 15"/>
          <p:cNvSpPr>
            <a:spLocks noChangeArrowheads="1"/>
          </p:cNvSpPr>
          <p:nvPr/>
        </p:nvSpPr>
        <p:spPr bwMode="auto">
          <a:xfrm>
            <a:off x="7543800" y="5105400"/>
            <a:ext cx="1371600" cy="8382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Rectangle 16"/>
          <p:cNvSpPr>
            <a:spLocks noChangeArrowheads="1"/>
          </p:cNvSpPr>
          <p:nvPr/>
        </p:nvSpPr>
        <p:spPr bwMode="auto">
          <a:xfrm>
            <a:off x="7543800" y="4114800"/>
            <a:ext cx="1371600" cy="8382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Rectangle 17"/>
          <p:cNvSpPr>
            <a:spLocks noChangeArrowheads="1"/>
          </p:cNvSpPr>
          <p:nvPr/>
        </p:nvSpPr>
        <p:spPr bwMode="auto">
          <a:xfrm>
            <a:off x="7543800" y="3124200"/>
            <a:ext cx="1371600" cy="8382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Rectangle 18"/>
          <p:cNvSpPr>
            <a:spLocks noChangeArrowheads="1"/>
          </p:cNvSpPr>
          <p:nvPr/>
        </p:nvSpPr>
        <p:spPr bwMode="auto">
          <a:xfrm>
            <a:off x="7543800" y="2133600"/>
            <a:ext cx="1371600" cy="8382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Rectangle 19"/>
          <p:cNvSpPr>
            <a:spLocks noChangeArrowheads="1"/>
          </p:cNvSpPr>
          <p:nvPr/>
        </p:nvSpPr>
        <p:spPr bwMode="auto">
          <a:xfrm>
            <a:off x="7543800" y="1143000"/>
            <a:ext cx="1371600" cy="8382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Rectangle 20"/>
          <p:cNvSpPr>
            <a:spLocks noChangeArrowheads="1"/>
          </p:cNvSpPr>
          <p:nvPr/>
        </p:nvSpPr>
        <p:spPr bwMode="auto">
          <a:xfrm>
            <a:off x="304800" y="5105400"/>
            <a:ext cx="1371600" cy="838200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AutoShape 25"/>
          <p:cNvSpPr>
            <a:spLocks noChangeArrowheads="1"/>
          </p:cNvSpPr>
          <p:nvPr/>
        </p:nvSpPr>
        <p:spPr bwMode="auto">
          <a:xfrm>
            <a:off x="304800" y="5867400"/>
            <a:ext cx="8686800" cy="914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80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381000" y="6096000"/>
            <a:ext cx="739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ULTIMATE 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FACTORS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                                           PROXIMATE FACTORS</a:t>
            </a:r>
          </a:p>
        </p:txBody>
      </p:sp>
      <p:sp>
        <p:nvSpPr>
          <p:cNvPr id="23563" name="Text Box 28"/>
          <p:cNvSpPr txBox="1">
            <a:spLocks noChangeArrowheads="1"/>
          </p:cNvSpPr>
          <p:nvPr/>
        </p:nvSpPr>
        <p:spPr bwMode="auto">
          <a:xfrm>
            <a:off x="7620000" y="1203325"/>
            <a:ext cx="1295400" cy="70167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latin typeface="Candara" pitchFamily="34" charset="0"/>
              </a:rPr>
              <a:t>Epidemic Diseases</a:t>
            </a:r>
          </a:p>
        </p:txBody>
      </p:sp>
      <p:sp>
        <p:nvSpPr>
          <p:cNvPr id="23564" name="Text Box 29"/>
          <p:cNvSpPr txBox="1">
            <a:spLocks noChangeArrowheads="1"/>
          </p:cNvSpPr>
          <p:nvPr/>
        </p:nvSpPr>
        <p:spPr bwMode="auto">
          <a:xfrm>
            <a:off x="7543800" y="2133600"/>
            <a:ext cx="1371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latin typeface="Candara" pitchFamily="34" charset="0"/>
              </a:rPr>
              <a:t>Political Organization Writing</a:t>
            </a:r>
          </a:p>
        </p:txBody>
      </p:sp>
      <p:sp>
        <p:nvSpPr>
          <p:cNvPr id="23565" name="Text Box 30"/>
          <p:cNvSpPr txBox="1">
            <a:spLocks noChangeArrowheads="1"/>
          </p:cNvSpPr>
          <p:nvPr/>
        </p:nvSpPr>
        <p:spPr bwMode="auto">
          <a:xfrm>
            <a:off x="7543800" y="3048000"/>
            <a:ext cx="1295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ndara" pitchFamily="34" charset="0"/>
              </a:rPr>
              <a:t>Ocean-Going Ships</a:t>
            </a:r>
          </a:p>
        </p:txBody>
      </p:sp>
      <p:sp>
        <p:nvSpPr>
          <p:cNvPr id="23566" name="Text Box 31"/>
          <p:cNvSpPr txBox="1">
            <a:spLocks noChangeArrowheads="1"/>
          </p:cNvSpPr>
          <p:nvPr/>
        </p:nvSpPr>
        <p:spPr bwMode="auto">
          <a:xfrm>
            <a:off x="304800" y="5105400"/>
            <a:ext cx="1371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latin typeface="Candara" pitchFamily="34" charset="0"/>
              </a:rPr>
              <a:t>Many Suitable Wild Species</a:t>
            </a:r>
          </a:p>
        </p:txBody>
      </p:sp>
      <p:sp>
        <p:nvSpPr>
          <p:cNvPr id="23567" name="Text Box 32"/>
          <p:cNvSpPr txBox="1">
            <a:spLocks noChangeArrowheads="1"/>
          </p:cNvSpPr>
          <p:nvPr/>
        </p:nvSpPr>
        <p:spPr bwMode="auto">
          <a:xfrm>
            <a:off x="7543800" y="4038600"/>
            <a:ext cx="1295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ndara" pitchFamily="34" charset="0"/>
              </a:rPr>
              <a:t>Guns, Steel, Swords</a:t>
            </a:r>
          </a:p>
        </p:txBody>
      </p:sp>
      <p:sp>
        <p:nvSpPr>
          <p:cNvPr id="23568" name="Text Box 33"/>
          <p:cNvSpPr txBox="1">
            <a:spLocks noChangeArrowheads="1"/>
          </p:cNvSpPr>
          <p:nvPr/>
        </p:nvSpPr>
        <p:spPr bwMode="auto">
          <a:xfrm>
            <a:off x="7543800" y="5318125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latin typeface="Candara" pitchFamily="34" charset="0"/>
              </a:rPr>
              <a:t>Horses</a:t>
            </a:r>
          </a:p>
        </p:txBody>
      </p: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2057400" y="1828800"/>
            <a:ext cx="1371600" cy="2667000"/>
            <a:chOff x="1248" y="768"/>
            <a:chExt cx="864" cy="1680"/>
          </a:xfrm>
        </p:grpSpPr>
        <p:sp>
          <p:nvSpPr>
            <p:cNvPr id="23597" name="Rectangle 22"/>
            <p:cNvSpPr>
              <a:spLocks noChangeArrowheads="1"/>
            </p:cNvSpPr>
            <p:nvPr/>
          </p:nvSpPr>
          <p:spPr bwMode="auto">
            <a:xfrm>
              <a:off x="1248" y="768"/>
              <a:ext cx="864" cy="16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98" name="Text Box 34"/>
            <p:cNvSpPr txBox="1">
              <a:spLocks noChangeArrowheads="1"/>
            </p:cNvSpPr>
            <p:nvPr/>
          </p:nvSpPr>
          <p:spPr bwMode="auto">
            <a:xfrm>
              <a:off x="1296" y="1016"/>
              <a:ext cx="768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>
                  <a:latin typeface="Candara" pitchFamily="34" charset="0"/>
                </a:rPr>
                <a:t>Many Domesti-cated Plant and Animal Species</a:t>
              </a:r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5257800" y="1828800"/>
            <a:ext cx="1371600" cy="2667000"/>
            <a:chOff x="3264" y="768"/>
            <a:chExt cx="864" cy="1680"/>
          </a:xfrm>
        </p:grpSpPr>
        <p:sp>
          <p:nvSpPr>
            <p:cNvPr id="23595" name="Rectangle 24"/>
            <p:cNvSpPr>
              <a:spLocks noChangeArrowheads="1"/>
            </p:cNvSpPr>
            <p:nvPr/>
          </p:nvSpPr>
          <p:spPr bwMode="auto">
            <a:xfrm>
              <a:off x="3264" y="768"/>
              <a:ext cx="864" cy="16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96" name="Text Box 35"/>
            <p:cNvSpPr txBox="1">
              <a:spLocks noChangeArrowheads="1"/>
            </p:cNvSpPr>
            <p:nvPr/>
          </p:nvSpPr>
          <p:spPr bwMode="auto">
            <a:xfrm>
              <a:off x="3264" y="1141"/>
              <a:ext cx="816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>
                  <a:latin typeface="Candara" pitchFamily="34" charset="0"/>
                </a:rPr>
                <a:t>Large, Dense, Sedentary, Stratified Societies</a:t>
              </a: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657600" y="1828800"/>
            <a:ext cx="1371600" cy="2667000"/>
            <a:chOff x="2256" y="768"/>
            <a:chExt cx="864" cy="1680"/>
          </a:xfrm>
        </p:grpSpPr>
        <p:sp>
          <p:nvSpPr>
            <p:cNvPr id="23593" name="Rectangle 23"/>
            <p:cNvSpPr>
              <a:spLocks noChangeArrowheads="1"/>
            </p:cNvSpPr>
            <p:nvPr/>
          </p:nvSpPr>
          <p:spPr bwMode="auto">
            <a:xfrm>
              <a:off x="2256" y="768"/>
              <a:ext cx="864" cy="16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94" name="Text Box 36"/>
            <p:cNvSpPr txBox="1">
              <a:spLocks noChangeArrowheads="1"/>
            </p:cNvSpPr>
            <p:nvPr/>
          </p:nvSpPr>
          <p:spPr bwMode="auto">
            <a:xfrm>
              <a:off x="2304" y="1218"/>
              <a:ext cx="76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>
                  <a:latin typeface="Candara" pitchFamily="34" charset="0"/>
                </a:rPr>
                <a:t>Food Surpluses, Food Storage</a:t>
              </a:r>
            </a:p>
          </p:txBody>
        </p:sp>
      </p:grpSp>
      <p:sp>
        <p:nvSpPr>
          <p:cNvPr id="23572" name="Rectangle 37"/>
          <p:cNvSpPr>
            <a:spLocks noChangeArrowheads="1"/>
          </p:cNvSpPr>
          <p:nvPr/>
        </p:nvSpPr>
        <p:spPr bwMode="auto">
          <a:xfrm>
            <a:off x="5867400" y="47244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3" name="Text Box 38"/>
          <p:cNvSpPr txBox="1">
            <a:spLocks noChangeArrowheads="1"/>
          </p:cNvSpPr>
          <p:nvPr/>
        </p:nvSpPr>
        <p:spPr bwMode="auto">
          <a:xfrm>
            <a:off x="5867400" y="47244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b="1">
                <a:latin typeface="Candara" pitchFamily="34" charset="0"/>
              </a:rPr>
              <a:t>Technology</a:t>
            </a:r>
          </a:p>
        </p:txBody>
      </p:sp>
      <p:sp>
        <p:nvSpPr>
          <p:cNvPr id="23574" name="Line 47"/>
          <p:cNvSpPr>
            <a:spLocks noChangeShapeType="1"/>
          </p:cNvSpPr>
          <p:nvPr/>
        </p:nvSpPr>
        <p:spPr bwMode="auto">
          <a:xfrm flipV="1">
            <a:off x="914400" y="4343400"/>
            <a:ext cx="1143000" cy="762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5" name="Line 48"/>
          <p:cNvSpPr>
            <a:spLocks noChangeShapeType="1"/>
          </p:cNvSpPr>
          <p:nvPr/>
        </p:nvSpPr>
        <p:spPr bwMode="auto">
          <a:xfrm>
            <a:off x="990600" y="3429000"/>
            <a:ext cx="106680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6" name="Line 49"/>
          <p:cNvSpPr>
            <a:spLocks noChangeShapeType="1"/>
          </p:cNvSpPr>
          <p:nvPr/>
        </p:nvSpPr>
        <p:spPr bwMode="auto">
          <a:xfrm>
            <a:off x="1676400" y="5486400"/>
            <a:ext cx="5867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304800" y="1981200"/>
            <a:ext cx="1371600" cy="1447800"/>
            <a:chOff x="192" y="1248"/>
            <a:chExt cx="864" cy="912"/>
          </a:xfrm>
        </p:grpSpPr>
        <p:sp>
          <p:nvSpPr>
            <p:cNvPr id="23590" name="Rectangle 21"/>
            <p:cNvSpPr>
              <a:spLocks noChangeArrowheads="1"/>
            </p:cNvSpPr>
            <p:nvPr/>
          </p:nvSpPr>
          <p:spPr bwMode="auto">
            <a:xfrm>
              <a:off x="192" y="1632"/>
              <a:ext cx="864" cy="528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91" name="Text Box 27"/>
            <p:cNvSpPr txBox="1">
              <a:spLocks noChangeArrowheads="1"/>
            </p:cNvSpPr>
            <p:nvPr/>
          </p:nvSpPr>
          <p:spPr bwMode="auto">
            <a:xfrm>
              <a:off x="240" y="1640"/>
              <a:ext cx="816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>
                  <a:latin typeface="Candara" pitchFamily="34" charset="0"/>
                </a:rPr>
                <a:t>Ease of Species Spreading</a:t>
              </a:r>
            </a:p>
          </p:txBody>
        </p:sp>
        <p:sp>
          <p:nvSpPr>
            <p:cNvPr id="23592" name="Line 50"/>
            <p:cNvSpPr>
              <a:spLocks noChangeShapeType="1"/>
            </p:cNvSpPr>
            <p:nvPr/>
          </p:nvSpPr>
          <p:spPr bwMode="auto">
            <a:xfrm>
              <a:off x="624" y="1248"/>
              <a:ext cx="1" cy="38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78" name="Line 51"/>
          <p:cNvSpPr>
            <a:spLocks noChangeShapeType="1"/>
          </p:cNvSpPr>
          <p:nvPr/>
        </p:nvSpPr>
        <p:spPr bwMode="auto">
          <a:xfrm>
            <a:off x="3352800" y="43434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9" name="Line 52"/>
          <p:cNvSpPr>
            <a:spLocks noChangeShapeType="1"/>
          </p:cNvSpPr>
          <p:nvPr/>
        </p:nvSpPr>
        <p:spPr bwMode="auto">
          <a:xfrm>
            <a:off x="4953000" y="43434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0" name="Line 53"/>
          <p:cNvSpPr>
            <a:spLocks noChangeShapeType="1"/>
          </p:cNvSpPr>
          <p:nvPr/>
        </p:nvSpPr>
        <p:spPr bwMode="auto">
          <a:xfrm flipV="1">
            <a:off x="2743200" y="1524000"/>
            <a:ext cx="1588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1" name="Line 54"/>
          <p:cNvSpPr>
            <a:spLocks noChangeShapeType="1"/>
          </p:cNvSpPr>
          <p:nvPr/>
        </p:nvSpPr>
        <p:spPr bwMode="auto">
          <a:xfrm>
            <a:off x="2743200" y="1524000"/>
            <a:ext cx="4800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2" name="Line 55"/>
          <p:cNvSpPr>
            <a:spLocks noChangeShapeType="1"/>
          </p:cNvSpPr>
          <p:nvPr/>
        </p:nvSpPr>
        <p:spPr bwMode="auto">
          <a:xfrm>
            <a:off x="6629400" y="2590800"/>
            <a:ext cx="914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3" name="Line 56"/>
          <p:cNvSpPr>
            <a:spLocks noChangeShapeType="1"/>
          </p:cNvSpPr>
          <p:nvPr/>
        </p:nvSpPr>
        <p:spPr bwMode="auto">
          <a:xfrm rot="5400000" flipV="1">
            <a:off x="5715794" y="4571206"/>
            <a:ext cx="60960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4" name="Line 57"/>
          <p:cNvSpPr>
            <a:spLocks noChangeShapeType="1"/>
          </p:cNvSpPr>
          <p:nvPr/>
        </p:nvSpPr>
        <p:spPr bwMode="auto">
          <a:xfrm flipV="1">
            <a:off x="6629400" y="3581400"/>
            <a:ext cx="914400" cy="1143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5" name="Line 58"/>
          <p:cNvSpPr>
            <a:spLocks noChangeShapeType="1"/>
          </p:cNvSpPr>
          <p:nvPr/>
        </p:nvSpPr>
        <p:spPr bwMode="auto">
          <a:xfrm flipV="1">
            <a:off x="6629400" y="4572000"/>
            <a:ext cx="914400" cy="152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6" name="Line 60"/>
          <p:cNvSpPr>
            <a:spLocks noChangeShapeType="1"/>
          </p:cNvSpPr>
          <p:nvPr/>
        </p:nvSpPr>
        <p:spPr bwMode="auto">
          <a:xfrm flipV="1">
            <a:off x="304800" y="1143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7" name="AutoShape 61"/>
          <p:cNvSpPr>
            <a:spLocks noChangeArrowheads="1"/>
          </p:cNvSpPr>
          <p:nvPr/>
        </p:nvSpPr>
        <p:spPr bwMode="auto">
          <a:xfrm rot="-5400000">
            <a:off x="5448300" y="4610100"/>
            <a:ext cx="381000" cy="304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12" name="Text Box 64"/>
          <p:cNvSpPr txBox="1">
            <a:spLocks noChangeArrowheads="1"/>
          </p:cNvSpPr>
          <p:nvPr/>
        </p:nvSpPr>
        <p:spPr bwMode="auto">
          <a:xfrm>
            <a:off x="304800" y="76200"/>
            <a:ext cx="8610600" cy="974725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990000"/>
                </a:solidFill>
                <a:latin typeface="Colonna MT" pitchFamily="82" charset="0"/>
              </a:rPr>
              <a:t>How Geographic Luck put Europeans in the position of Global Dominance during the Age of Exploration.</a:t>
            </a:r>
          </a:p>
        </p:txBody>
      </p:sp>
      <p:sp>
        <p:nvSpPr>
          <p:cNvPr id="23589" name="Text Box 67"/>
          <p:cNvSpPr txBox="1">
            <a:spLocks noChangeArrowheads="1"/>
          </p:cNvSpPr>
          <p:nvPr/>
        </p:nvSpPr>
        <p:spPr bwMode="auto">
          <a:xfrm>
            <a:off x="228600" y="6553200"/>
            <a:ext cx="6324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latin typeface="Candara" pitchFamily="34" charset="0"/>
              </a:rPr>
              <a:t>From </a:t>
            </a:r>
            <a:r>
              <a:rPr lang="en-US" sz="800" i="1">
                <a:latin typeface="Candara" pitchFamily="34" charset="0"/>
              </a:rPr>
              <a:t>Guns, Germs, and Steel: The Fates of Human Societies,</a:t>
            </a:r>
            <a:r>
              <a:rPr lang="en-US" sz="800">
                <a:latin typeface="Candara" pitchFamily="34" charset="0"/>
              </a:rPr>
              <a:t> by Jared Diamond, 1997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Revised Grade 7 Curriculum Map</a:t>
            </a:r>
            <a:endParaRPr lang="en-US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Content Placeholder 7" descr="Neolithi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5289" y="1371600"/>
            <a:ext cx="6709511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Users\rthomas2\AppData\Local\Microsoft\Windows\Temporary Internet Files\Content.IE5\UQS2PK4D\MC90024287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5562600"/>
            <a:ext cx="913486" cy="745236"/>
          </a:xfrm>
          <a:prstGeom prst="rect">
            <a:avLst/>
          </a:prstGeom>
          <a:noFill/>
        </p:spPr>
      </p:pic>
      <p:grpSp>
        <p:nvGrpSpPr>
          <p:cNvPr id="12" name="Group 11"/>
          <p:cNvGrpSpPr/>
          <p:nvPr/>
        </p:nvGrpSpPr>
        <p:grpSpPr>
          <a:xfrm rot="20275935">
            <a:off x="1542560" y="3377179"/>
            <a:ext cx="4361106" cy="2977391"/>
            <a:chOff x="3581400" y="3352800"/>
            <a:chExt cx="2362200" cy="1600200"/>
          </a:xfrm>
        </p:grpSpPr>
        <p:sp>
          <p:nvSpPr>
            <p:cNvPr id="13" name="Right Arrow 12"/>
            <p:cNvSpPr/>
            <p:nvPr/>
          </p:nvSpPr>
          <p:spPr>
            <a:xfrm>
              <a:off x="3581400" y="3352800"/>
              <a:ext cx="2362200" cy="1600200"/>
            </a:xfrm>
            <a:prstGeom prst="rightArrow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94941" y="3620686"/>
              <a:ext cx="2057400" cy="876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000" b="1" i="1" dirty="0" smtClean="0"/>
            </a:p>
            <a:p>
              <a:r>
                <a:rPr lang="en-US" sz="2000" b="1" i="1" dirty="0" smtClean="0"/>
                <a:t>Guns, Germs, &amp; Steel </a:t>
              </a:r>
            </a:p>
            <a:p>
              <a:r>
                <a:rPr lang="en-US" sz="2000" b="1" dirty="0" smtClean="0"/>
                <a:t>Episodes on-line are at http://topdocumentaryfilms.com/guns-germs-and-steel/</a:t>
              </a:r>
              <a:endParaRPr lang="en-US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0000"/>
            <a:lum/>
          </a:blip>
          <a:srcRect/>
          <a:stretch>
            <a:fillRect l="-62000" t="-13000" r="-11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Grade 7 Social Studies Instruction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sz="4800" b="1" dirty="0" smtClean="0"/>
              <a:t>Overview of Content</a:t>
            </a:r>
          </a:p>
          <a:p>
            <a:r>
              <a:rPr lang="en-US" sz="4800" b="1" i="1" dirty="0" smtClean="0"/>
              <a:t>Use of TCI</a:t>
            </a:r>
          </a:p>
          <a:p>
            <a:r>
              <a:rPr lang="en-US" sz="4800" b="1" dirty="0" smtClean="0"/>
              <a:t>Use of Multiple Intelligences</a:t>
            </a:r>
          </a:p>
          <a:p>
            <a:r>
              <a:rPr lang="en-US" sz="4800" b="1" dirty="0" smtClean="0"/>
              <a:t>Group Projects in Grade 7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868362"/>
          </a:xfrm>
        </p:spPr>
        <p:txBody>
          <a:bodyPr/>
          <a:lstStyle/>
          <a:p>
            <a:r>
              <a:rPr lang="en-US" dirty="0" smtClean="0"/>
              <a:t>Let’s look at a TCI Lesson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1717" y="838200"/>
            <a:ext cx="6450683" cy="5715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 rot="20059208">
            <a:off x="3320106" y="3200400"/>
            <a:ext cx="2699694" cy="1433038"/>
            <a:chOff x="3320106" y="3490438"/>
            <a:chExt cx="2590800" cy="1143000"/>
          </a:xfrm>
        </p:grpSpPr>
        <p:sp>
          <p:nvSpPr>
            <p:cNvPr id="8" name="Right Arrow 7"/>
            <p:cNvSpPr/>
            <p:nvPr/>
          </p:nvSpPr>
          <p:spPr>
            <a:xfrm>
              <a:off x="3320106" y="3490438"/>
              <a:ext cx="2590800" cy="11430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02282" y="3893511"/>
              <a:ext cx="220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Let’s look at this one!</a:t>
              </a:r>
              <a:endPara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Let’s look at a TCI Lesson</a:t>
            </a:r>
            <a:endParaRPr lang="en-US" dirty="0"/>
          </a:p>
        </p:txBody>
      </p:sp>
      <p:pic>
        <p:nvPicPr>
          <p:cNvPr id="1433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762000"/>
            <a:ext cx="5021424" cy="58683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 l="3199" t="2500" r="2191"/>
          <a:stretch>
            <a:fillRect/>
          </a:stretch>
        </p:blipFill>
        <p:spPr bwMode="auto">
          <a:xfrm>
            <a:off x="228600" y="762000"/>
            <a:ext cx="3438769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4819" name="Picture 3" descr="C:\Users\rthomas2\AppData\Local\Microsoft\Windows\Temporary Internet Files\Content.IE5\DVK0A7FN\MC90007873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828800"/>
            <a:ext cx="862012" cy="2426186"/>
          </a:xfrm>
          <a:prstGeom prst="rect">
            <a:avLst/>
          </a:prstGeom>
          <a:noFill/>
        </p:spPr>
      </p:pic>
      <p:pic>
        <p:nvPicPr>
          <p:cNvPr id="34821" name="Picture 5" descr="C:\Users\rthomas2\AppData\Local\Microsoft\Windows\Temporary Internet Files\Content.IE5\DVK0A7FN\MC90007871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3095" y="3851877"/>
            <a:ext cx="1589090" cy="1939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82" y="457201"/>
            <a:ext cx="8946965" cy="5943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6858000" y="3733800"/>
            <a:ext cx="228600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20" y="381000"/>
            <a:ext cx="8937380" cy="61150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152400" y="4038600"/>
            <a:ext cx="784860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72270"/>
            <a:ext cx="8534400" cy="500528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1371600" y="2133600"/>
            <a:ext cx="14478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" y="2514600"/>
            <a:ext cx="990600" cy="304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" y="2743200"/>
            <a:ext cx="990600" cy="304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52400" y="2971800"/>
            <a:ext cx="990600" cy="304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2400" y="3200400"/>
            <a:ext cx="1143000" cy="914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200" y="4114800"/>
            <a:ext cx="1295400" cy="1524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10400" y="4191000"/>
            <a:ext cx="18288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60960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Segoe Print" pitchFamily="2" charset="0"/>
              </a:rPr>
              <a:t>(Open the Four Empires presentation.)</a:t>
            </a:r>
            <a:endParaRPr lang="en-US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88922"/>
            <a:ext cx="7076955" cy="6311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Oval 4"/>
          <p:cNvSpPr/>
          <p:nvPr/>
        </p:nvSpPr>
        <p:spPr>
          <a:xfrm>
            <a:off x="1066800" y="1447800"/>
            <a:ext cx="838200" cy="304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38800" y="2362200"/>
            <a:ext cx="838200" cy="304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745523">
            <a:off x="247216" y="4269129"/>
            <a:ext cx="5257800" cy="181588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Segoe Print" pitchFamily="2" charset="0"/>
              </a:rPr>
              <a:t>If you need more time to effectively teach a topic, try to borrow it from within the Unit Duration.</a:t>
            </a:r>
            <a:endParaRPr lang="en-US" sz="2800" dirty="0">
              <a:solidFill>
                <a:srgbClr val="FF0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Revised Grade 7 Curriculum Map</a:t>
            </a:r>
            <a:endParaRPr lang="en-US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Content Placeholder 5" descr="Unit link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628" y="1371600"/>
            <a:ext cx="8892330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Group 8"/>
          <p:cNvGrpSpPr/>
          <p:nvPr/>
        </p:nvGrpSpPr>
        <p:grpSpPr>
          <a:xfrm rot="310828">
            <a:off x="4876800" y="2912867"/>
            <a:ext cx="3124200" cy="2895600"/>
            <a:chOff x="4876800" y="2286000"/>
            <a:chExt cx="3124200" cy="2895600"/>
          </a:xfrm>
        </p:grpSpPr>
        <p:sp>
          <p:nvSpPr>
            <p:cNvPr id="7" name="Left Arrow 6"/>
            <p:cNvSpPr/>
            <p:nvPr/>
          </p:nvSpPr>
          <p:spPr>
            <a:xfrm>
              <a:off x="4876800" y="2286000"/>
              <a:ext cx="3124200" cy="2895600"/>
            </a:xfrm>
            <a:prstGeom prst="lef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257800" y="3200400"/>
              <a:ext cx="274320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 Units are Bookmarked!  </a:t>
              </a:r>
              <a:r>
                <a:rPr lang="en-US" sz="17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Control-Click on the         Unit you want to go              to in the map!</a:t>
              </a:r>
              <a:endParaRPr lang="en-US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8"/>
          <p:cNvGrpSpPr/>
          <p:nvPr/>
        </p:nvGrpSpPr>
        <p:grpSpPr>
          <a:xfrm rot="310828">
            <a:off x="4828621" y="2726655"/>
            <a:ext cx="3140203" cy="2895600"/>
            <a:chOff x="4876800" y="2286000"/>
            <a:chExt cx="3140203" cy="2895600"/>
          </a:xfrm>
        </p:grpSpPr>
        <p:sp>
          <p:nvSpPr>
            <p:cNvPr id="11" name="Left Arrow 10"/>
            <p:cNvSpPr/>
            <p:nvPr/>
          </p:nvSpPr>
          <p:spPr>
            <a:xfrm>
              <a:off x="4876800" y="2286000"/>
              <a:ext cx="3124200" cy="2895600"/>
            </a:xfrm>
            <a:prstGeom prst="leftArrow">
              <a:avLst/>
            </a:prstGeom>
            <a:solidFill>
              <a:srgbClr val="FFFF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43675" y="3266486"/>
              <a:ext cx="2873328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b="1" dirty="0" smtClean="0">
                  <a:solidFill>
                    <a:schemeClr val="tx2"/>
                  </a:solidFill>
                </a:rPr>
                <a:t>This is a lot to teach!</a:t>
              </a:r>
            </a:p>
            <a:p>
              <a:pPr algn="r"/>
              <a:r>
                <a:rPr lang="en-US" sz="1700" b="1" dirty="0" smtClean="0">
                  <a:solidFill>
                    <a:srgbClr val="FF0000"/>
                  </a:solidFill>
                </a:rPr>
                <a:t>You could teach a year-long course on any of these units!</a:t>
              </a:r>
              <a:endParaRPr lang="en-US" sz="17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rthomas2\AppData\Local\Microsoft\Windows\Temporary Internet Files\Content.IE5\6Q6YGOPB\MC90044503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6280" y="0"/>
            <a:ext cx="4236720" cy="6858000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4191000" cy="4114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Overview of Content continued</a:t>
            </a:r>
            <a:endParaRPr kumimoji="0" lang="en-US" sz="5400" b="1" i="0" u="none" strike="noStrike" kern="1200" cap="small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276600"/>
            <a:ext cx="449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 there an over-arching framework we can use to help students learn and make sense of World History?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434488">
            <a:off x="4199125" y="5007281"/>
            <a:ext cx="4801176" cy="76944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I think there is!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4191000" cy="4114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Overview of Content continued</a:t>
            </a:r>
            <a:endParaRPr kumimoji="0" lang="en-US" sz="5400" b="1" i="0" u="none" strike="noStrike" kern="1200" cap="small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8194" name="Picture 9" descr="GG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8987" y="228600"/>
            <a:ext cx="4240213" cy="6477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 rot="20275935">
            <a:off x="98326" y="2609790"/>
            <a:ext cx="5279136" cy="4385921"/>
            <a:chOff x="3581400" y="3352800"/>
            <a:chExt cx="2362200" cy="1600200"/>
          </a:xfrm>
        </p:grpSpPr>
        <p:sp>
          <p:nvSpPr>
            <p:cNvPr id="7" name="Right Arrow 6"/>
            <p:cNvSpPr/>
            <p:nvPr/>
          </p:nvSpPr>
          <p:spPr>
            <a:xfrm>
              <a:off x="3581400" y="3352800"/>
              <a:ext cx="2362200" cy="1600200"/>
            </a:xfrm>
            <a:prstGeom prst="rightArrow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57600" y="3773494"/>
              <a:ext cx="2057400" cy="707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800" b="1" i="1" dirty="0" smtClean="0"/>
            </a:p>
            <a:p>
              <a:r>
                <a:rPr lang="en-US" sz="2800" b="1" i="1" dirty="0" smtClean="0"/>
                <a:t>Guns, Germs, &amp; Steel </a:t>
              </a:r>
              <a:r>
                <a:rPr lang="en-US" sz="2800" b="1" dirty="0" smtClean="0"/>
                <a:t>episodes on-line are at http://topdocumentaryfilms.com/guns-germs-and-steel/</a:t>
              </a:r>
              <a:endParaRPr lang="en-US" sz="2800" b="1" dirty="0"/>
            </a:p>
          </p:txBody>
        </p:sp>
      </p:grpSp>
      <p:sp>
        <p:nvSpPr>
          <p:cNvPr id="9" name="Left Arrow 8"/>
          <p:cNvSpPr/>
          <p:nvPr/>
        </p:nvSpPr>
        <p:spPr>
          <a:xfrm rot="3837761">
            <a:off x="6862889" y="2328238"/>
            <a:ext cx="2327928" cy="1464479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eaLnBrk="1" hangingPunct="1"/>
            <a:r>
              <a:rPr lang="en-US" sz="4800" b="1" dirty="0" smtClean="0">
                <a:latin typeface="Colonna MT" pitchFamily="82" charset="0"/>
              </a:rPr>
              <a:t>Jared Diamond’s argument is that European dominance of the world during the Age of Exploration came about as a result of</a:t>
            </a:r>
            <a:br>
              <a:rPr lang="en-US" sz="4800" b="1" dirty="0" smtClean="0">
                <a:latin typeface="Colonna MT" pitchFamily="82" charset="0"/>
              </a:rPr>
            </a:br>
            <a:r>
              <a:rPr lang="en-US" sz="6000" b="1" dirty="0" smtClean="0">
                <a:latin typeface="Colonna MT" pitchFamily="82" charset="0"/>
              </a:rPr>
              <a:t>GEOGRAPHIC LUCK.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</a:rPr>
              <a:t>He says that by the time of the Age of Exploration, Europeans had already benefitted from a series of ultimate and proximate factors that made them uniquely capable of world domination.</a:t>
            </a:r>
          </a:p>
        </p:txBody>
      </p:sp>
      <p:pic>
        <p:nvPicPr>
          <p:cNvPr id="10243" name="Picture 5" descr="j0335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8450" y="4362450"/>
            <a:ext cx="20383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33400" y="4419600"/>
            <a:ext cx="54864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lonna MT" pitchFamily="82" charset="0"/>
              </a:rPr>
              <a:t>And these factors were based on Geographic Luck!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MAP_MESOPOTAM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-76200"/>
            <a:ext cx="8229600" cy="742791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149" name="Text Box 5" descr="Brown marble"/>
          <p:cNvSpPr txBox="1">
            <a:spLocks noChangeArrowheads="1"/>
          </p:cNvSpPr>
          <p:nvPr/>
        </p:nvSpPr>
        <p:spPr bwMode="auto">
          <a:xfrm>
            <a:off x="2133600" y="608013"/>
            <a:ext cx="4876800" cy="180181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WHEN WE TEACH THE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RIVER VALLEYS IN 7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TH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GRADE WE BEGIN WITH…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685800" y="5029200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rPr>
              <a:t>WHY DID CIVILIZATION BEGIN HERE?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524000" y="571500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rPr>
              <a:t>GEOGRAPHIC LUCK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25125</TotalTime>
  <Words>852</Words>
  <Application>Microsoft Office PowerPoint</Application>
  <PresentationFormat>On-screen Show (4:3)</PresentationFormat>
  <Paragraphs>119</Paragraphs>
  <Slides>28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Grade 7 Social Studies Instruction</vt:lpstr>
      <vt:lpstr>Revised Grade 7 Curriculum Map</vt:lpstr>
      <vt:lpstr>Slide 3</vt:lpstr>
      <vt:lpstr>Revised Grade 7 Curriculum Map</vt:lpstr>
      <vt:lpstr>Slide 5</vt:lpstr>
      <vt:lpstr>Slide 6</vt:lpstr>
      <vt:lpstr>Jared Diamond’s argument is that European dominance of the world during the Age of Exploration came about as a result of GEOGRAPHIC LUCK.</vt:lpstr>
      <vt:lpstr>He says that by the time of the Age of Exploration, Europeans had already benefitted from a series of ultimate and proximate factors that made them uniquely capable of world domination.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As it entered the Age of Exploration, Europe had the benefit of the  ultimate factors of geography and the proximate factors of civilization’s development.</vt:lpstr>
      <vt:lpstr>Slide 21</vt:lpstr>
      <vt:lpstr>Revised Grade 7 Curriculum Map</vt:lpstr>
      <vt:lpstr>Grade 7 Social Studies Instruction</vt:lpstr>
      <vt:lpstr>Let’s look at a TCI Lesson</vt:lpstr>
      <vt:lpstr>Let’s look at a TCI Lesson</vt:lpstr>
      <vt:lpstr>Slide 26</vt:lpstr>
      <vt:lpstr>Slide 27</vt:lpstr>
      <vt:lpstr>Slide 28</vt:lpstr>
    </vt:vector>
  </TitlesOfParts>
  <Company>JCPS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Grade 7:  Standards, Instruction, and Assessment Grading Period One</dc:title>
  <dc:creator>jcps</dc:creator>
  <cp:lastModifiedBy>jcps</cp:lastModifiedBy>
  <cp:revision>389</cp:revision>
  <dcterms:created xsi:type="dcterms:W3CDTF">2012-05-18T14:01:00Z</dcterms:created>
  <dcterms:modified xsi:type="dcterms:W3CDTF">2012-06-11T14:30:11Z</dcterms:modified>
</cp:coreProperties>
</file>